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87" r:id="rId3"/>
    <p:sldId id="263" r:id="rId4"/>
    <p:sldId id="273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040"/>
    <a:srgbClr val="4FB3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2" d="100"/>
          <a:sy n="62" d="100"/>
        </p:scale>
        <p:origin x="-2490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FE58-17C8-49D9-9282-D42DA6B5E76D}" type="datetimeFigureOut">
              <a:rPr lang="nl-NL" smtClean="0"/>
              <a:pPr/>
              <a:t>25-9-2012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6C55C-0240-4843-84EC-78635DBA322E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7"/>
          <p:cNvSpPr/>
          <p:nvPr userDrawn="1"/>
        </p:nvSpPr>
        <p:spPr>
          <a:xfrm>
            <a:off x="372818" y="6302507"/>
            <a:ext cx="8542582" cy="479293"/>
          </a:xfrm>
          <a:prstGeom prst="roundRect">
            <a:avLst>
              <a:gd name="adj" fmla="val 37374"/>
            </a:avLst>
          </a:prstGeom>
          <a:solidFill>
            <a:srgbClr val="FBB04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/>
          </p:cNvSpPr>
          <p:nvPr userDrawn="1"/>
        </p:nvSpPr>
        <p:spPr bwMode="auto">
          <a:xfrm>
            <a:off x="381000" y="228600"/>
            <a:ext cx="8458200" cy="1231900"/>
          </a:xfrm>
          <a:prstGeom prst="roundRect">
            <a:avLst>
              <a:gd name="adj" fmla="val 15000"/>
            </a:avLst>
          </a:prstGeom>
          <a:solidFill>
            <a:srgbClr val="FBB04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BB040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Afgeronde rechthoek 9"/>
          <p:cNvSpPr/>
          <p:nvPr userDrawn="1"/>
        </p:nvSpPr>
        <p:spPr>
          <a:xfrm>
            <a:off x="372818" y="1600200"/>
            <a:ext cx="8466382" cy="4572000"/>
          </a:xfrm>
          <a:prstGeom prst="roundRect">
            <a:avLst>
              <a:gd name="adj" fmla="val 3364"/>
            </a:avLst>
          </a:prstGeom>
          <a:noFill/>
          <a:ln>
            <a:solidFill>
              <a:srgbClr val="FBB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1"/>
            <a:ext cx="4495800" cy="349250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 descr="SURF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6381328"/>
            <a:ext cx="720080" cy="36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 userDrawn="1"/>
        </p:nvSpPr>
        <p:spPr bwMode="auto">
          <a:xfrm>
            <a:off x="381000" y="228600"/>
            <a:ext cx="8458200" cy="1231900"/>
          </a:xfrm>
          <a:prstGeom prst="roundRect">
            <a:avLst>
              <a:gd name="adj" fmla="val 15000"/>
            </a:avLst>
          </a:prstGeom>
          <a:solidFill>
            <a:srgbClr val="FBB04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BB040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BB040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Afgeronde rechthoek 7"/>
          <p:cNvSpPr/>
          <p:nvPr userDrawn="1"/>
        </p:nvSpPr>
        <p:spPr>
          <a:xfrm>
            <a:off x="372818" y="6302507"/>
            <a:ext cx="8542582" cy="479293"/>
          </a:xfrm>
          <a:prstGeom prst="roundRect">
            <a:avLst>
              <a:gd name="adj" fmla="val 37374"/>
            </a:avLst>
          </a:prstGeom>
          <a:solidFill>
            <a:srgbClr val="FBB04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1"/>
            <a:ext cx="4495800" cy="349250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 descr="SURF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6381328"/>
            <a:ext cx="720080" cy="36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7"/>
          <p:cNvSpPr/>
          <p:nvPr userDrawn="1"/>
        </p:nvSpPr>
        <p:spPr>
          <a:xfrm>
            <a:off x="372818" y="6302507"/>
            <a:ext cx="8542582" cy="479293"/>
          </a:xfrm>
          <a:prstGeom prst="roundRect">
            <a:avLst>
              <a:gd name="adj" fmla="val 37374"/>
            </a:avLst>
          </a:prstGeom>
          <a:solidFill>
            <a:srgbClr val="FBB04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1"/>
            <a:ext cx="4495800" cy="349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SURF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6381328"/>
            <a:ext cx="720080" cy="36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7"/>
          <p:cNvSpPr/>
          <p:nvPr userDrawn="1"/>
        </p:nvSpPr>
        <p:spPr>
          <a:xfrm>
            <a:off x="304800" y="381000"/>
            <a:ext cx="8610600" cy="6172200"/>
          </a:xfrm>
          <a:prstGeom prst="roundRect">
            <a:avLst>
              <a:gd name="adj" fmla="val 3015"/>
            </a:avLst>
          </a:prstGeom>
          <a:solidFill>
            <a:srgbClr val="FBB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99992" y="5373216"/>
            <a:ext cx="3888432" cy="8531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25-9-2012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oorkant Bi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88" y="1"/>
            <a:ext cx="8958108" cy="5229199"/>
          </a:xfrm>
          <a:prstGeom prst="rect">
            <a:avLst/>
          </a:prstGeom>
        </p:spPr>
      </p:pic>
      <p:pic>
        <p:nvPicPr>
          <p:cNvPr id="8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9" name="AutoShape 2"/>
          <p:cNvSpPr>
            <a:spLocks/>
          </p:cNvSpPr>
          <p:nvPr/>
        </p:nvSpPr>
        <p:spPr bwMode="auto">
          <a:xfrm>
            <a:off x="533400" y="533400"/>
            <a:ext cx="7999040" cy="1383432"/>
          </a:xfrm>
          <a:prstGeom prst="roundRect">
            <a:avLst>
              <a:gd name="adj" fmla="val 15000"/>
            </a:avLst>
          </a:prstGeom>
          <a:solidFill>
            <a:srgbClr val="FBB04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r>
              <a:rPr lang="nl-N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Toekomst van de </a:t>
            </a:r>
            <a:r>
              <a:rPr lang="nl-NL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e-Infrastructuur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30120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Amandus</a:t>
            </a:r>
            <a:r>
              <a:rPr lang="nl-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Lundqvist</a:t>
            </a:r>
            <a:endParaRPr lang="nl-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Voorzitter SURF &amp; b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oegbeeld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topsector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Tech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Systemen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Materialen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Cross sector ICT</a:t>
            </a:r>
            <a:endParaRPr lang="nl-N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Afbeelding 18" descr="SURF_f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589240"/>
            <a:ext cx="141246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Infrastructuur</a:t>
            </a:r>
            <a:r>
              <a:rPr lang="en-US" dirty="0" smtClean="0"/>
              <a:t> in </a:t>
            </a:r>
            <a:r>
              <a:rPr lang="en-US" dirty="0" err="1" smtClean="0"/>
              <a:t>Digitale</a:t>
            </a:r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navolging</a:t>
            </a:r>
            <a:r>
              <a:rPr lang="en-US" dirty="0" smtClean="0"/>
              <a:t> van VS: </a:t>
            </a:r>
            <a:r>
              <a:rPr lang="en-US" dirty="0" err="1" smtClean="0"/>
              <a:t>stel</a:t>
            </a:r>
            <a:r>
              <a:rPr lang="en-US" dirty="0" smtClean="0"/>
              <a:t> e-</a:t>
            </a:r>
            <a:r>
              <a:rPr lang="en-US" dirty="0" err="1" smtClean="0"/>
              <a:t>Infrastructuur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MKB en </a:t>
            </a:r>
            <a:r>
              <a:rPr lang="en-US" dirty="0" err="1" smtClean="0"/>
              <a:t>industrie</a:t>
            </a:r>
            <a:endParaRPr lang="en-US" dirty="0" smtClean="0"/>
          </a:p>
          <a:p>
            <a:r>
              <a:rPr lang="en-US" dirty="0" smtClean="0"/>
              <a:t>EL&amp;I </a:t>
            </a:r>
            <a:r>
              <a:rPr lang="en-US" dirty="0" err="1" smtClean="0"/>
              <a:t>draagt</a:t>
            </a:r>
            <a:r>
              <a:rPr lang="en-US" dirty="0" smtClean="0"/>
              <a:t> 7 M</a:t>
            </a:r>
            <a:r>
              <a:rPr lang="nl-NL" dirty="0" smtClean="0"/>
              <a:t>€ bij</a:t>
            </a:r>
          </a:p>
        </p:txBody>
      </p:sp>
      <p:pic>
        <p:nvPicPr>
          <p:cNvPr id="21506" name="Picture 2" descr="H:\My Documents\AAB Presentaties\20120926 Amandus Lundqvist\Digitale-Agenda-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080663" cy="4354686"/>
          </a:xfrm>
          <a:prstGeom prst="rect">
            <a:avLst/>
          </a:prstGeom>
          <a:noFill/>
          <a:effectLst>
            <a:outerShdw blurRad="76200" dist="508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BiG</a:t>
            </a:r>
            <a:r>
              <a:rPr lang="nl-NL" dirty="0" smtClean="0"/>
              <a:t> </a:t>
            </a:r>
            <a:r>
              <a:rPr lang="nl-NL" dirty="0" err="1" smtClean="0"/>
              <a:t>Grid</a:t>
            </a:r>
            <a:r>
              <a:rPr lang="nl-NL" dirty="0" smtClean="0"/>
              <a:t> infrastructuur, </a:t>
            </a:r>
            <a:r>
              <a:rPr lang="nl-NL" dirty="0" err="1" smtClean="0"/>
              <a:t>operations</a:t>
            </a:r>
            <a:r>
              <a:rPr lang="nl-NL" dirty="0" smtClean="0"/>
              <a:t> en support  wordt opgenomen in de nationale</a:t>
            </a:r>
            <a:br>
              <a:rPr lang="nl-NL" dirty="0" smtClean="0"/>
            </a:br>
            <a:r>
              <a:rPr lang="nl-NL" dirty="0" err="1" smtClean="0"/>
              <a:t>e-Infrastructuur</a:t>
            </a:r>
            <a:r>
              <a:rPr lang="nl-NL" dirty="0" smtClean="0"/>
              <a:t> voor onderzoek </a:t>
            </a:r>
          </a:p>
          <a:p>
            <a:r>
              <a:rPr lang="nl-NL" dirty="0" smtClean="0"/>
              <a:t>Bedrijfsleven kan en moet ook profiteren van wat er beschikbaar is voor onderzoek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764704"/>
            <a:ext cx="419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Vragen?</a:t>
            </a:r>
          </a:p>
          <a:p>
            <a:endParaRPr lang="nl-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Amandus Lundqvist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Lundqvist@</a:t>
            </a:r>
            <a:r>
              <a:rPr lang="nl-NL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surf.nl</a:t>
            </a:r>
            <a:endParaRPr lang="nl-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www.surf.nl</a:t>
            </a:r>
            <a:endParaRPr lang="nl-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nl-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l-NL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291" y="914400"/>
            <a:ext cx="55059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SURF: innovatie met impact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SURF is de samenwerkingsorganisatie van alle instellingen voor het hoger onderwijs en onderzoek in Nederland</a:t>
            </a:r>
          </a:p>
          <a:p>
            <a:r>
              <a:rPr lang="nl-NL" dirty="0" smtClean="0"/>
              <a:t>Al 25 jaar leidt de samenwerking in SURF tot diensten en producten die de instellingen individueel niet kunnen realiseren </a:t>
            </a:r>
          </a:p>
          <a:p>
            <a:r>
              <a:rPr lang="nl-NL" dirty="0" smtClean="0"/>
              <a:t>Ruim een miljoen studenten, docenten en onderzoekers maken inmiddels gebruik van de diensten van SURF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Deelnemende instellingen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14 universiteiten</a:t>
            </a:r>
          </a:p>
          <a:p>
            <a:r>
              <a:rPr lang="nl-NL" dirty="0" smtClean="0"/>
              <a:t>42 hogescholen</a:t>
            </a:r>
          </a:p>
          <a:p>
            <a:r>
              <a:rPr lang="nl-NL" dirty="0" smtClean="0"/>
              <a:t>8 academische ziekenhuizen</a:t>
            </a:r>
          </a:p>
          <a:p>
            <a:r>
              <a:rPr lang="nl-NL" dirty="0" smtClean="0"/>
              <a:t>Koninklijke Bibliotheek</a:t>
            </a:r>
          </a:p>
          <a:p>
            <a:r>
              <a:rPr lang="nl-NL" dirty="0" smtClean="0"/>
              <a:t>NWO, KNAW</a:t>
            </a:r>
          </a:p>
          <a:p>
            <a:r>
              <a:rPr lang="nl-NL" dirty="0" smtClean="0"/>
              <a:t>TNO, Telematica Instituut</a:t>
            </a:r>
          </a:p>
          <a:p>
            <a:r>
              <a:rPr lang="nl-NL" dirty="0" smtClean="0"/>
              <a:t>Commerciële R&amp;D instellingen</a:t>
            </a:r>
          </a:p>
          <a:p>
            <a:r>
              <a:rPr lang="nl-NL" dirty="0" smtClean="0"/>
              <a:t>Kleinere instellingen voor hoger onderwijs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 = succesfactor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Samenwerking in SURF maakt het mogelijk om</a:t>
            </a:r>
          </a:p>
          <a:p>
            <a:r>
              <a:rPr lang="nl-NL" dirty="0" smtClean="0"/>
              <a:t>gezamenlijk te inventariseren waar behoeften van hoger onderwijs en onderzoek liggen</a:t>
            </a:r>
          </a:p>
          <a:p>
            <a:r>
              <a:rPr lang="nl-NL" dirty="0" smtClean="0"/>
              <a:t>te komen tot duurzame </a:t>
            </a:r>
            <a:r>
              <a:rPr lang="nl-NL" dirty="0" err="1" smtClean="0"/>
              <a:t>ICT-diensten</a:t>
            </a:r>
            <a:r>
              <a:rPr lang="nl-NL" dirty="0" smtClean="0"/>
              <a:t> die geschikt zijn voor gemeenschappelijk gebruik</a:t>
            </a:r>
          </a:p>
          <a:p>
            <a:r>
              <a:rPr lang="en-US" dirty="0" err="1" smtClean="0"/>
              <a:t>innovatief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besteden</a:t>
            </a:r>
            <a:endParaRPr lang="en-US" dirty="0" smtClean="0"/>
          </a:p>
          <a:p>
            <a:r>
              <a:rPr lang="nl-NL" dirty="0" smtClean="0"/>
              <a:t>gebruik van innovatieve diensten te stimuleren</a:t>
            </a:r>
            <a:br>
              <a:rPr lang="nl-NL" dirty="0" smtClean="0"/>
            </a:br>
            <a:r>
              <a:rPr lang="nl-NL" dirty="0" smtClean="0"/>
              <a:t>waarbij kennis gedeeld en samengewerkt wordt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ICTRegie</a:t>
            </a:r>
            <a:r>
              <a:rPr lang="en-US" dirty="0" smtClean="0"/>
              <a:t> </a:t>
            </a:r>
            <a:r>
              <a:rPr lang="en-US" dirty="0" err="1" smtClean="0"/>
              <a:t>orgaan</a:t>
            </a:r>
            <a:r>
              <a:rPr lang="en-US" dirty="0" smtClean="0"/>
              <a:t>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en-US" dirty="0" smtClean="0"/>
              <a:t>SURF </a:t>
            </a:r>
            <a:r>
              <a:rPr lang="en-US" dirty="0" err="1" smtClean="0"/>
              <a:t>coördineert</a:t>
            </a:r>
            <a:r>
              <a:rPr lang="en-US" dirty="0" smtClean="0"/>
              <a:t> de </a:t>
            </a:r>
            <a:r>
              <a:rPr lang="en-US" dirty="0" err="1" smtClean="0"/>
              <a:t>nationale</a:t>
            </a:r>
            <a:r>
              <a:rPr lang="en-US" dirty="0" smtClean="0"/>
              <a:t> e-</a:t>
            </a:r>
            <a:r>
              <a:rPr lang="en-US" dirty="0" err="1" smtClean="0"/>
              <a:t>Infrastructuur</a:t>
            </a:r>
            <a:endParaRPr lang="en-US" dirty="0" smtClean="0"/>
          </a:p>
          <a:p>
            <a:r>
              <a:rPr lang="en-US" dirty="0" err="1" smtClean="0"/>
              <a:t>Oprichting</a:t>
            </a:r>
            <a:r>
              <a:rPr lang="en-US" dirty="0" smtClean="0"/>
              <a:t> e-Science center</a:t>
            </a:r>
          </a:p>
          <a:p>
            <a:r>
              <a:rPr lang="en-US" dirty="0" err="1" smtClean="0"/>
              <a:t>Opheffing</a:t>
            </a:r>
            <a:r>
              <a:rPr lang="en-US" dirty="0" smtClean="0"/>
              <a:t> NCF</a:t>
            </a:r>
          </a:p>
          <a:p>
            <a:r>
              <a:rPr lang="en-US" dirty="0" smtClean="0"/>
              <a:t>Stichting SARA </a:t>
            </a:r>
            <a:r>
              <a:rPr lang="en-US" dirty="0" err="1" smtClean="0"/>
              <a:t>splitst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in </a:t>
            </a:r>
            <a:r>
              <a:rPr lang="en-US" dirty="0" err="1" smtClean="0"/>
              <a:t>publiek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(SARA) en </a:t>
            </a:r>
            <a:r>
              <a:rPr lang="en-US" dirty="0" err="1" smtClean="0"/>
              <a:t>privaat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(</a:t>
            </a:r>
            <a:r>
              <a:rPr lang="en-US" dirty="0" err="1" smtClean="0"/>
              <a:t>Vancis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SARA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SURF te </a:t>
            </a:r>
            <a:r>
              <a:rPr lang="en-US" dirty="0" err="1" smtClean="0"/>
              <a:t>vallen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:\My Documents\AAB Presentaties\20120926 Amandus Lundqvist\ICT-regieorgaan-infrastructu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304256" cy="3300422"/>
          </a:xfrm>
          <a:prstGeom prst="rect">
            <a:avLst/>
          </a:prstGeom>
          <a:noFill/>
          <a:effectLst>
            <a:outerShdw blurRad="127000" dist="889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 </a:t>
            </a:r>
            <a:r>
              <a:rPr lang="en-US" dirty="0" err="1" smtClean="0"/>
              <a:t>organisatie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1560" y="2924944"/>
            <a:ext cx="8136904" cy="1428341"/>
            <a:chOff x="541578" y="4293096"/>
            <a:chExt cx="8278894" cy="1412354"/>
          </a:xfrm>
        </p:grpSpPr>
        <p:pic>
          <p:nvPicPr>
            <p:cNvPr id="23" name="Picture 2" descr="\\ka.sara.nl\dfs\users\hpc\bouwhuis\My Documents\My Pictures\logo\saralogo\SURF_SARA_f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3061" y="5215083"/>
              <a:ext cx="1274763" cy="476250"/>
            </a:xfrm>
            <a:prstGeom prst="rect">
              <a:avLst/>
            </a:prstGeom>
            <a:noFill/>
          </p:spPr>
        </p:pic>
        <p:pic>
          <p:nvPicPr>
            <p:cNvPr id="24" name="Picture 3" descr="\\ka.sara.nl\dfs\users\hpc\bouwhuis\My Documents\My Pictures\logo\vancis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578" y="5135834"/>
              <a:ext cx="952439" cy="343083"/>
            </a:xfrm>
            <a:prstGeom prst="rect">
              <a:avLst/>
            </a:prstGeom>
            <a:noFill/>
          </p:spPr>
        </p:pic>
        <p:pic>
          <p:nvPicPr>
            <p:cNvPr id="25" name="Picture 4" descr="\\ka.sara.nl\dfs\users\hpc\bouwhuis\My Documents\My Pictures\logo\escience center logo sma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6960" y="5229200"/>
              <a:ext cx="1283512" cy="476250"/>
            </a:xfrm>
            <a:prstGeom prst="rect">
              <a:avLst/>
            </a:prstGeom>
            <a:noFill/>
          </p:spPr>
        </p:pic>
        <p:pic>
          <p:nvPicPr>
            <p:cNvPr id="26" name="Picture 5" descr="\\ka.sara.nl\dfs\users\hpc\bouwhuis\My Documents\My Pictures\logo\SURFlogo\SURF_SHARE_f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5215083"/>
              <a:ext cx="1420813" cy="476250"/>
            </a:xfrm>
            <a:prstGeom prst="rect">
              <a:avLst/>
            </a:prstGeom>
            <a:noFill/>
          </p:spPr>
        </p:pic>
        <p:pic>
          <p:nvPicPr>
            <p:cNvPr id="27" name="Picture 6" descr="\\ka.sara.nl\dfs\users\hpc\bouwhuis\My Documents\My Pictures\logo\SURFlogo\SURF_f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5275" y="4293096"/>
              <a:ext cx="933450" cy="476250"/>
            </a:xfrm>
            <a:prstGeom prst="rect">
              <a:avLst/>
            </a:prstGeom>
            <a:noFill/>
          </p:spPr>
        </p:pic>
        <p:pic>
          <p:nvPicPr>
            <p:cNvPr id="28" name="Picture 7" descr="\\ka.sara.nl\dfs\users\hpc\bouwhuis\My Documents\My Pictures\logo\SURFlogo\SURF_MARKET_fc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5976" y="5215083"/>
              <a:ext cx="1581150" cy="476250"/>
            </a:xfrm>
            <a:prstGeom prst="rect">
              <a:avLst/>
            </a:prstGeom>
            <a:noFill/>
          </p:spPr>
        </p:pic>
        <p:pic>
          <p:nvPicPr>
            <p:cNvPr id="29" name="Picture 8" descr="\\ka.sara.nl\dfs\users\hpc\bouwhuis\My Documents\My Pictures\logo\SURFlogo\SURF_NET_fc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5215083"/>
              <a:ext cx="1155700" cy="476250"/>
            </a:xfrm>
            <a:prstGeom prst="rect">
              <a:avLst/>
            </a:prstGeom>
            <a:noFill/>
          </p:spPr>
        </p:pic>
        <p:pic>
          <p:nvPicPr>
            <p:cNvPr id="30" name="Picture 9" descr="\\ka.sara.nl\dfs\users\hpc\bouwhuis\My Documents\My Pictures\logo\NWO_LogoBasi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94768" y="4352612"/>
              <a:ext cx="732645" cy="361093"/>
            </a:xfrm>
            <a:prstGeom prst="rect">
              <a:avLst/>
            </a:prstGeom>
            <a:noFill/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2051720" y="4941168"/>
              <a:ext cx="42484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051720" y="4941168"/>
              <a:ext cx="0" cy="236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419872" y="4941168"/>
              <a:ext cx="0" cy="236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716016" y="4941168"/>
              <a:ext cx="0" cy="236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300192" y="4941168"/>
              <a:ext cx="0" cy="236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8172400" y="4725144"/>
              <a:ext cx="0" cy="452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716016" y="4725144"/>
              <a:ext cx="0" cy="236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5038725" y="4445496"/>
              <a:ext cx="3133675" cy="495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899592" y="4445496"/>
              <a:ext cx="3024336" cy="516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Thema’s</a:t>
            </a:r>
            <a:endParaRPr lang="en-US" dirty="0" smtClean="0"/>
          </a:p>
          <a:p>
            <a:r>
              <a:rPr lang="en-US" dirty="0" smtClean="0"/>
              <a:t>ICT one can rely on</a:t>
            </a:r>
          </a:p>
          <a:p>
            <a:r>
              <a:rPr lang="en-US" dirty="0" smtClean="0"/>
              <a:t>ICT systems for monitoring and control</a:t>
            </a:r>
          </a:p>
          <a:p>
            <a:r>
              <a:rPr lang="en-US" dirty="0" smtClean="0"/>
              <a:t>ICT for a connected world</a:t>
            </a:r>
          </a:p>
          <a:p>
            <a:r>
              <a:rPr lang="en-US" dirty="0" smtClean="0"/>
              <a:t>Data, data, data</a:t>
            </a:r>
          </a:p>
          <a:p>
            <a:endParaRPr lang="en-US" dirty="0"/>
          </a:p>
        </p:txBody>
      </p:sp>
      <p:pic>
        <p:nvPicPr>
          <p:cNvPr id="4" name="Picture 2" descr="H:\My Documents\AAB Presentaties\20120926 Amandus Lundqvist\ICT-Roadmap-front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1976311" cy="270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Voorbeelden</a:t>
            </a:r>
            <a:r>
              <a:rPr lang="en-US" dirty="0" smtClean="0"/>
              <a:t> e-Infra voor HO&amp;O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Humaniora</a:t>
            </a:r>
          </a:p>
          <a:p>
            <a:r>
              <a:rPr lang="nl-NL" dirty="0" smtClean="0"/>
              <a:t>Dataverzamelingen: complex, </a:t>
            </a:r>
            <a:r>
              <a:rPr lang="nl-NL" dirty="0" err="1" smtClean="0"/>
              <a:t>fuzzy</a:t>
            </a:r>
            <a:r>
              <a:rPr lang="nl-NL" dirty="0" smtClean="0"/>
              <a:t>, divers, vaak dynamisch </a:t>
            </a:r>
          </a:p>
          <a:p>
            <a:r>
              <a:rPr lang="nl-NL" dirty="0" smtClean="0"/>
              <a:t>Onderzoekomgeving: data, allerlei software hulpmiddelen en rekenvoorzieningen toegankelijk maken voor onderzoekers zonder al te veel </a:t>
            </a:r>
            <a:r>
              <a:rPr lang="nl-NL" dirty="0" err="1" smtClean="0"/>
              <a:t>ICT-kennis</a:t>
            </a:r>
            <a:r>
              <a:rPr lang="nl-NL" dirty="0" smtClean="0"/>
              <a:t> </a:t>
            </a:r>
          </a:p>
          <a:p>
            <a:r>
              <a:rPr lang="nl-NL" dirty="0" smtClean="0"/>
              <a:t>Nodig: een zeer geavanceerde </a:t>
            </a:r>
            <a:r>
              <a:rPr lang="nl-NL" dirty="0" err="1" smtClean="0"/>
              <a:t>e-Infrastructuur</a:t>
            </a:r>
            <a:r>
              <a:rPr lang="nl-NL" dirty="0" smtClean="0"/>
              <a:t> in Nederland.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Voorbeelden</a:t>
            </a:r>
            <a:r>
              <a:rPr lang="en-US" dirty="0" smtClean="0"/>
              <a:t> e-Infra voor HO&amp;O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beschikbaarheid</a:t>
            </a:r>
            <a:r>
              <a:rPr lang="en-US" dirty="0" smtClean="0"/>
              <a:t> HPC </a:t>
            </a:r>
            <a:r>
              <a:rPr lang="en-US" dirty="0" err="1" smtClean="0"/>
              <a:t>infrastructuur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Essentieel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wetenschapsgebeiden</a:t>
            </a:r>
            <a:endParaRPr lang="en-US" dirty="0" smtClean="0"/>
          </a:p>
          <a:p>
            <a:r>
              <a:rPr lang="en-US" dirty="0" smtClean="0"/>
              <a:t>GRID en HPC-</a:t>
            </a:r>
            <a:r>
              <a:rPr lang="en-US" dirty="0" err="1" smtClean="0"/>
              <a:t>infrastructuur</a:t>
            </a:r>
            <a:r>
              <a:rPr lang="en-US" dirty="0" smtClean="0"/>
              <a:t> </a:t>
            </a:r>
            <a:r>
              <a:rPr lang="en-US" dirty="0" err="1" smtClean="0"/>
              <a:t>naadloos</a:t>
            </a:r>
            <a:r>
              <a:rPr lang="en-US" dirty="0" smtClean="0"/>
              <a:t> op </a:t>
            </a:r>
            <a:r>
              <a:rPr lang="en-US" dirty="0" err="1" smtClean="0"/>
              <a:t>Europa</a:t>
            </a:r>
            <a:r>
              <a:rPr lang="en-US" dirty="0" smtClean="0"/>
              <a:t> </a:t>
            </a:r>
            <a:r>
              <a:rPr lang="en-US" dirty="0" err="1" smtClean="0"/>
              <a:t>aangesloten</a:t>
            </a:r>
            <a:endParaRPr lang="en-US" dirty="0"/>
          </a:p>
        </p:txBody>
      </p:sp>
      <p:pic>
        <p:nvPicPr>
          <p:cNvPr id="4" name="Picture 8" descr="C:\My local Documents\aaaajWerkdocs\WCIT\LHC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4509120"/>
            <a:ext cx="2470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My local Documents\aaaajWerkdocs\WCIT\samoc_sea_surface_temperatur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653136"/>
            <a:ext cx="2759075" cy="152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:\My Documents\My Pictures\logo\EGI-logo_sm.jpg_508348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229200"/>
            <a:ext cx="1228725" cy="609600"/>
          </a:xfrm>
          <a:prstGeom prst="rect">
            <a:avLst/>
          </a:prstGeom>
          <a:noFill/>
        </p:spPr>
      </p:pic>
      <p:pic>
        <p:nvPicPr>
          <p:cNvPr id="20483" name="Picture 3" descr="H:\My Documents\My Pictures\logo\PRACE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301208"/>
            <a:ext cx="1039813" cy="710019"/>
          </a:xfrm>
          <a:prstGeom prst="rect">
            <a:avLst/>
          </a:prstGeom>
          <a:noFill/>
        </p:spPr>
      </p:pic>
      <p:pic>
        <p:nvPicPr>
          <p:cNvPr id="5" name="Picture 11" descr="C:\My local Documents\aaaajWerkdocs\WCIT\used foto's\pinnacle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2348880"/>
            <a:ext cx="2362200" cy="98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RFne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SURFnet template</Template>
  <TotalTime>1</TotalTime>
  <Words>314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SURFnet template</vt:lpstr>
      <vt:lpstr>Slide 1</vt:lpstr>
      <vt:lpstr>SURF: innovatie met impact</vt:lpstr>
      <vt:lpstr>Deelnemende instellingen</vt:lpstr>
      <vt:lpstr>Samenwerking = succesfactor</vt:lpstr>
      <vt:lpstr>ICTRegie orgaan rapport</vt:lpstr>
      <vt:lpstr>SURF organisatie </vt:lpstr>
      <vt:lpstr>ICT roadmap</vt:lpstr>
      <vt:lpstr>Voorbeelden e-Infra voor HO&amp;O (1)</vt:lpstr>
      <vt:lpstr>Voorbeelden e-Infra voor HO&amp;O (2)</vt:lpstr>
      <vt:lpstr>e-Infrastructuur in Digitale Agenda</vt:lpstr>
      <vt:lpstr>Conclusie </vt:lpstr>
      <vt:lpstr>Slide 12</vt:lpstr>
    </vt:vector>
  </TitlesOfParts>
  <Company>Multrix Benelux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Maryse Laseroms</dc:creator>
  <cp:lastModifiedBy>Maurice Bouwhuis</cp:lastModifiedBy>
  <cp:revision>82</cp:revision>
  <dcterms:created xsi:type="dcterms:W3CDTF">2012-05-25T12:27:26Z</dcterms:created>
  <dcterms:modified xsi:type="dcterms:W3CDTF">2012-09-25T11:30:35Z</dcterms:modified>
</cp:coreProperties>
</file>