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245" r:id="rId2"/>
    <p:sldId id="1246" r:id="rId3"/>
    <p:sldId id="1247" r:id="rId4"/>
    <p:sldId id="1248" r:id="rId5"/>
    <p:sldId id="1250" r:id="rId6"/>
    <p:sldId id="1251" r:id="rId7"/>
    <p:sldId id="1252" r:id="rId8"/>
    <p:sldId id="1249" r:id="rId9"/>
    <p:sldId id="1244" r:id="rId1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DDDDDD"/>
    <a:srgbClr val="D89E48"/>
    <a:srgbClr val="3B2D77"/>
    <a:srgbClr val="BE80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0570" autoAdjust="0"/>
    <p:restoredTop sz="90993" autoAdjust="0"/>
  </p:normalViewPr>
  <p:slideViewPr>
    <p:cSldViewPr snapToGrid="0">
      <p:cViewPr varScale="1">
        <p:scale>
          <a:sx n="64" d="100"/>
          <a:sy n="64" d="100"/>
        </p:scale>
        <p:origin x="-258" y="-108"/>
      </p:cViewPr>
      <p:guideLst>
        <p:guide orient="horz" pos="403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.sara.nl\Dfs\Users\HPC\bouwhuis\My%20Documents\AAB%20Presentaties\20120925%20EnquetteStellingen%20MBouwhuis\SurveySummary_0924201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.sara.nl\Dfs\Users\HPC\bouwhuis\My%20Documents\AAB%20Presentaties\20120925%20EnquetteStellingen%20MBouwhuis\SurveySummary_0924201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.sara.nl\Dfs\Users\HPC\bouwhuis\My%20Documents\AAB%20Presentaties\20120925%20EnquetteStellingen%20MBouwhuis\SurveySummary_0924201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.sara.nl\Dfs\Users\HPC\bouwhuis\My%20Documents\AAB%20Presentaties\20120925%20EnquetteStellingen%20MBouwhuis\SurveySummary_0924201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.sara.nl\Dfs\Users\HPC\bouwhuis\My%20Documents\AAB%20Presentaties\20120925%20EnquetteStellingen%20MBouwhuis\SurveySummary_0924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/>
              <a:t>Which research area are you currently active in? (more than one answer possible)</a:t>
            </a:r>
          </a:p>
        </c:rich>
      </c:tx>
      <c:layout>
        <c:manualLayout>
          <c:xMode val="edge"/>
          <c:yMode val="edge"/>
          <c:x val="0.11631987173527825"/>
          <c:y val="3.208556149732623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937540178093338"/>
          <c:y val="0.2165775401069519"/>
          <c:w val="0.86632262680453553"/>
          <c:h val="0.4278074866310162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1'!$A$4:$A$12</c:f>
              <c:strCache>
                <c:ptCount val="9"/>
                <c:pt idx="0">
                  <c:v>Astronomy</c:v>
                </c:pt>
                <c:pt idx="1">
                  <c:v>Chemistry</c:v>
                </c:pt>
                <c:pt idx="2">
                  <c:v>Earth Sciences</c:v>
                </c:pt>
                <c:pt idx="3">
                  <c:v>Economy &amp; Finance</c:v>
                </c:pt>
                <c:pt idx="4">
                  <c:v>Humanities</c:v>
                </c:pt>
                <c:pt idx="5">
                  <c:v>Life Sciences</c:v>
                </c:pt>
                <c:pt idx="6">
                  <c:v>Linguistics</c:v>
                </c:pt>
                <c:pt idx="7">
                  <c:v>Physics</c:v>
                </c:pt>
                <c:pt idx="8">
                  <c:v>Other (please specify)</c:v>
                </c:pt>
              </c:strCache>
            </c:strRef>
          </c:cat>
          <c:val>
            <c:numRef>
              <c:f>'Question 1'!$C$4:$C$12</c:f>
              <c:numCache>
                <c:formatCode>0.0%</c:formatCode>
                <c:ptCount val="9"/>
                <c:pt idx="0">
                  <c:v>7.8000000000000014E-2</c:v>
                </c:pt>
                <c:pt idx="1">
                  <c:v>6.5000000000000002E-2</c:v>
                </c:pt>
                <c:pt idx="2">
                  <c:v>6.5000000000000002E-2</c:v>
                </c:pt>
                <c:pt idx="3">
                  <c:v>1.3000000000000001E-2</c:v>
                </c:pt>
                <c:pt idx="4">
                  <c:v>2.6000000000000002E-2</c:v>
                </c:pt>
                <c:pt idx="5">
                  <c:v>0.66200000000000025</c:v>
                </c:pt>
                <c:pt idx="6">
                  <c:v>1.3000000000000001E-2</c:v>
                </c:pt>
                <c:pt idx="7">
                  <c:v>7.8000000000000014E-2</c:v>
                </c:pt>
                <c:pt idx="8">
                  <c:v>0.18200000000000005</c:v>
                </c:pt>
              </c:numCache>
            </c:numRef>
          </c:val>
        </c:ser>
        <c:axId val="34628352"/>
        <c:axId val="34629888"/>
      </c:barChart>
      <c:catAx>
        <c:axId val="346283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34629888"/>
        <c:crosses val="autoZero"/>
        <c:auto val="1"/>
        <c:lblAlgn val="ctr"/>
        <c:lblOffset val="100"/>
        <c:tickLblSkip val="1"/>
        <c:tickMarkSkip val="1"/>
      </c:catAx>
      <c:valAx>
        <c:axId val="3462988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34628352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plotVisOnly val="1"/>
    <c:dispBlanksAs val="gap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/>
              <a:t>What is your expertise on computing?</a:t>
            </a:r>
          </a:p>
        </c:rich>
      </c:tx>
      <c:layout>
        <c:manualLayout>
          <c:xMode val="edge"/>
          <c:yMode val="edge"/>
          <c:x val="0.27430656319662677"/>
          <c:y val="3.52941852293681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9618127621024531"/>
          <c:y val="0.20000038296641975"/>
          <c:w val="0.41840431474928474"/>
          <c:h val="0.7088248866898117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'Question 3'!$A$4:$A$7</c:f>
              <c:strCache>
                <c:ptCount val="4"/>
                <c:pt idx="0">
                  <c:v>no experience</c:v>
                </c:pt>
                <c:pt idx="1">
                  <c:v>beginner</c:v>
                </c:pt>
                <c:pt idx="2">
                  <c:v>competent</c:v>
                </c:pt>
                <c:pt idx="3">
                  <c:v>expert</c:v>
                </c:pt>
              </c:strCache>
            </c:strRef>
          </c:cat>
          <c:val>
            <c:numRef>
              <c:f>'Question 3'!$C$4:$C$7</c:f>
              <c:numCache>
                <c:formatCode>0.0%</c:formatCode>
                <c:ptCount val="4"/>
                <c:pt idx="0">
                  <c:v>1.3000000000000001E-2</c:v>
                </c:pt>
                <c:pt idx="1">
                  <c:v>0.13</c:v>
                </c:pt>
                <c:pt idx="2">
                  <c:v>0.36400000000000016</c:v>
                </c:pt>
                <c:pt idx="3">
                  <c:v>0.49400000000000016</c:v>
                </c:pt>
              </c:numCache>
            </c:numRef>
          </c:val>
        </c:ser>
        <c:firstSliceAng val="0"/>
      </c:pieChart>
      <c:spPr>
        <a:solidFill>
          <a:srgbClr val="EEEEEE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8038223972154307"/>
          <c:y val="0.42941258695731305"/>
          <c:w val="0.18229233630155559"/>
          <c:h val="0.250000478708024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defRPr>
          </a:pPr>
          <a:endParaRPr lang="en-US"/>
        </a:p>
      </c:txPr>
    </c:legend>
    <c:plotVisOnly val="1"/>
    <c:dispBlanksAs val="zero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/>
              <a:t>Which of the following best describes your current role? (more than one answer possible)</a:t>
            </a:r>
          </a:p>
        </c:rich>
      </c:tx>
      <c:layout>
        <c:manualLayout>
          <c:xMode val="edge"/>
          <c:yMode val="edge"/>
          <c:x val="0.12847269415538196"/>
          <c:y val="3.208556149732623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937540178093338"/>
          <c:y val="0.2165775401069519"/>
          <c:w val="0.86632262680453553"/>
          <c:h val="0.5721925133689843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2'!$A$4:$A$7</c:f>
              <c:strCache>
                <c:ptCount val="4"/>
                <c:pt idx="0">
                  <c:v>Management</c:v>
                </c:pt>
                <c:pt idx="1">
                  <c:v>Research support (e.g. scientific programmer)</c:v>
                </c:pt>
                <c:pt idx="2">
                  <c:v>Scientific research</c:v>
                </c:pt>
                <c:pt idx="3">
                  <c:v>Other (please specify)</c:v>
                </c:pt>
              </c:strCache>
            </c:strRef>
          </c:cat>
          <c:val>
            <c:numRef>
              <c:f>'Question 2'!$C$4:$C$7</c:f>
              <c:numCache>
                <c:formatCode>0.0%</c:formatCode>
                <c:ptCount val="4"/>
                <c:pt idx="0">
                  <c:v>3.9000000000000014E-2</c:v>
                </c:pt>
                <c:pt idx="1">
                  <c:v>0.442</c:v>
                </c:pt>
                <c:pt idx="2">
                  <c:v>0.70100000000000018</c:v>
                </c:pt>
                <c:pt idx="3">
                  <c:v>5.2000000000000025E-2</c:v>
                </c:pt>
              </c:numCache>
            </c:numRef>
          </c:val>
        </c:ser>
        <c:axId val="34780288"/>
        <c:axId val="34781824"/>
      </c:barChart>
      <c:catAx>
        <c:axId val="347802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34781824"/>
        <c:crosses val="autoZero"/>
        <c:auto val="1"/>
        <c:lblAlgn val="ctr"/>
        <c:lblOffset val="100"/>
        <c:tickLblSkip val="1"/>
        <c:tickMarkSkip val="1"/>
      </c:catAx>
      <c:valAx>
        <c:axId val="347818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34780288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plotVisOnly val="1"/>
    <c:dispBlanksAs val="gap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/>
              <a:t>How satisfied are you with the support on the following aspects?</a:t>
            </a:r>
          </a:p>
        </c:rich>
      </c:tx>
      <c:layout>
        <c:manualLayout>
          <c:xMode val="edge"/>
          <c:yMode val="edge"/>
          <c:x val="0.17113144976356073"/>
          <c:y val="3.208556149732623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1012082089617344E-2"/>
          <c:y val="0.17112299465240641"/>
          <c:w val="0.60416842264352844"/>
          <c:h val="0.5267379679144385"/>
        </c:manualLayout>
      </c:layout>
      <c:barChart>
        <c:barDir val="col"/>
        <c:grouping val="stacked"/>
        <c:ser>
          <c:idx val="0"/>
          <c:order val="0"/>
          <c:tx>
            <c:v>I don't know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12'!$A$4:$A$8</c:f>
              <c:strCache>
                <c:ptCount val="5"/>
                <c:pt idx="0">
                  <c:v>Accessibility</c:v>
                </c:pt>
                <c:pt idx="1">
                  <c:v>Support's knowledge and technical skills</c:v>
                </c:pt>
                <c:pt idx="2">
                  <c:v>Helpfulness</c:v>
                </c:pt>
                <c:pt idx="3">
                  <c:v>Speed of response</c:v>
                </c:pt>
                <c:pt idx="4">
                  <c:v>Resolution of issue</c:v>
                </c:pt>
              </c:strCache>
            </c:strRef>
          </c:cat>
          <c:val>
            <c:numRef>
              <c:f>'Question 12'!$H$4:$H$8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v>very dissatisfied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12'!$A$4:$A$8</c:f>
              <c:strCache>
                <c:ptCount val="5"/>
                <c:pt idx="0">
                  <c:v>Accessibility</c:v>
                </c:pt>
                <c:pt idx="1">
                  <c:v>Support's knowledge and technical skills</c:v>
                </c:pt>
                <c:pt idx="2">
                  <c:v>Helpfulness</c:v>
                </c:pt>
                <c:pt idx="3">
                  <c:v>Speed of response</c:v>
                </c:pt>
                <c:pt idx="4">
                  <c:v>Resolution of issue</c:v>
                </c:pt>
              </c:strCache>
            </c:strRef>
          </c:cat>
          <c:val>
            <c:numRef>
              <c:f>'Question 12'!$G$4:$G$8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v>dissatisfied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12'!$A$4:$A$8</c:f>
              <c:strCache>
                <c:ptCount val="5"/>
                <c:pt idx="0">
                  <c:v>Accessibility</c:v>
                </c:pt>
                <c:pt idx="1">
                  <c:v>Support's knowledge and technical skills</c:v>
                </c:pt>
                <c:pt idx="2">
                  <c:v>Helpfulness</c:v>
                </c:pt>
                <c:pt idx="3">
                  <c:v>Speed of response</c:v>
                </c:pt>
                <c:pt idx="4">
                  <c:v>Resolution of issue</c:v>
                </c:pt>
              </c:strCache>
            </c:strRef>
          </c:cat>
          <c:val>
            <c:numRef>
              <c:f>'Question 12'!$F$4:$F$8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v>neither satisfied nor dissatisfied</c:v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12'!$A$4:$A$8</c:f>
              <c:strCache>
                <c:ptCount val="5"/>
                <c:pt idx="0">
                  <c:v>Accessibility</c:v>
                </c:pt>
                <c:pt idx="1">
                  <c:v>Support's knowledge and technical skills</c:v>
                </c:pt>
                <c:pt idx="2">
                  <c:v>Helpfulness</c:v>
                </c:pt>
                <c:pt idx="3">
                  <c:v>Speed of response</c:v>
                </c:pt>
                <c:pt idx="4">
                  <c:v>Resolution of issue</c:v>
                </c:pt>
              </c:strCache>
            </c:strRef>
          </c:cat>
          <c:val>
            <c:numRef>
              <c:f>'Question 12'!$E$4:$E$8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ser>
          <c:idx val="4"/>
          <c:order val="4"/>
          <c:tx>
            <c:v>satisfied</c:v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12'!$A$4:$A$8</c:f>
              <c:strCache>
                <c:ptCount val="5"/>
                <c:pt idx="0">
                  <c:v>Accessibility</c:v>
                </c:pt>
                <c:pt idx="1">
                  <c:v>Support's knowledge and technical skills</c:v>
                </c:pt>
                <c:pt idx="2">
                  <c:v>Helpfulness</c:v>
                </c:pt>
                <c:pt idx="3">
                  <c:v>Speed of response</c:v>
                </c:pt>
                <c:pt idx="4">
                  <c:v>Resolution of issue</c:v>
                </c:pt>
              </c:strCache>
            </c:strRef>
          </c:cat>
          <c:val>
            <c:numRef>
              <c:f>'Question 12'!$D$4:$D$8</c:f>
              <c:numCache>
                <c:formatCode>General</c:formatCode>
                <c:ptCount val="5"/>
                <c:pt idx="0">
                  <c:v>33</c:v>
                </c:pt>
                <c:pt idx="1">
                  <c:v>23</c:v>
                </c:pt>
                <c:pt idx="2">
                  <c:v>25</c:v>
                </c:pt>
                <c:pt idx="3">
                  <c:v>27</c:v>
                </c:pt>
                <c:pt idx="4">
                  <c:v>26</c:v>
                </c:pt>
              </c:numCache>
            </c:numRef>
          </c:val>
        </c:ser>
        <c:ser>
          <c:idx val="5"/>
          <c:order val="5"/>
          <c:tx>
            <c:v>very satisfied</c:v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12'!$A$4:$A$8</c:f>
              <c:strCache>
                <c:ptCount val="5"/>
                <c:pt idx="0">
                  <c:v>Accessibility</c:v>
                </c:pt>
                <c:pt idx="1">
                  <c:v>Support's knowledge and technical skills</c:v>
                </c:pt>
                <c:pt idx="2">
                  <c:v>Helpfulness</c:v>
                </c:pt>
                <c:pt idx="3">
                  <c:v>Speed of response</c:v>
                </c:pt>
                <c:pt idx="4">
                  <c:v>Resolution of issue</c:v>
                </c:pt>
              </c:strCache>
            </c:strRef>
          </c:cat>
          <c:val>
            <c:numRef>
              <c:f>'Question 12'!$C$4:$C$8</c:f>
              <c:numCache>
                <c:formatCode>General</c:formatCode>
                <c:ptCount val="5"/>
                <c:pt idx="0">
                  <c:v>12</c:v>
                </c:pt>
                <c:pt idx="1">
                  <c:v>23</c:v>
                </c:pt>
                <c:pt idx="2">
                  <c:v>24</c:v>
                </c:pt>
                <c:pt idx="3">
                  <c:v>20</c:v>
                </c:pt>
                <c:pt idx="4">
                  <c:v>16</c:v>
                </c:pt>
              </c:numCache>
            </c:numRef>
          </c:val>
        </c:ser>
        <c:overlap val="100"/>
        <c:axId val="42404096"/>
        <c:axId val="42422272"/>
      </c:barChart>
      <c:catAx>
        <c:axId val="424040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42422272"/>
        <c:crosses val="autoZero"/>
        <c:auto val="1"/>
        <c:lblAlgn val="ctr"/>
        <c:lblOffset val="100"/>
        <c:tickLblSkip val="1"/>
        <c:tickMarkSkip val="1"/>
      </c:catAx>
      <c:valAx>
        <c:axId val="4242227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42404096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68154959992791975"/>
          <c:y val="0.26470588235294146"/>
          <c:w val="0.30654851001124817"/>
          <c:h val="0.3395721925133692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defRPr>
          </a:pPr>
          <a:endParaRPr lang="en-US"/>
        </a:p>
      </c:txPr>
    </c:legend>
    <c:plotVisOnly val="1"/>
    <c:dispBlanksAs val="gap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/>
              <a:t>To what extent was the usage of BiG Grid infrastructure successful to your research</a:t>
            </a:r>
          </a:p>
        </c:rich>
      </c:tx>
      <c:layout>
        <c:manualLayout>
          <c:xMode val="edge"/>
          <c:yMode val="edge"/>
          <c:x val="0.12351226374239602"/>
          <c:y val="3.208556149732623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1012082089617344E-2"/>
          <c:y val="0.2165775401069519"/>
          <c:w val="0.70089489424901896"/>
          <c:h val="0.57219251336898436"/>
        </c:manualLayout>
      </c:layout>
      <c:barChart>
        <c:barDir val="col"/>
        <c:grouping val="stacked"/>
        <c:ser>
          <c:idx val="0"/>
          <c:order val="0"/>
          <c:tx>
            <c:v>N/A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14'!$A$4:$A$8</c:f>
              <c:strCache>
                <c:ptCount val="5"/>
                <c:pt idx="0">
                  <c:v>speed up analysis time</c:v>
                </c:pt>
                <c:pt idx="1">
                  <c:v>sharing data</c:v>
                </c:pt>
                <c:pt idx="2">
                  <c:v>storing data</c:v>
                </c:pt>
                <c:pt idx="3">
                  <c:v>new expertise acquired</c:v>
                </c:pt>
                <c:pt idx="4">
                  <c:v>valuable contacts acquired</c:v>
                </c:pt>
              </c:strCache>
            </c:strRef>
          </c:cat>
          <c:val>
            <c:numRef>
              <c:f>'Question 14'!$H$4:$H$8</c:f>
              <c:numCache>
                <c:formatCode>General</c:formatCode>
                <c:ptCount val="5"/>
                <c:pt idx="0">
                  <c:v>8</c:v>
                </c:pt>
                <c:pt idx="1">
                  <c:v>22</c:v>
                </c:pt>
                <c:pt idx="2">
                  <c:v>17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v>not at all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14'!$A$4:$A$8</c:f>
              <c:strCache>
                <c:ptCount val="5"/>
                <c:pt idx="0">
                  <c:v>speed up analysis time</c:v>
                </c:pt>
                <c:pt idx="1">
                  <c:v>sharing data</c:v>
                </c:pt>
                <c:pt idx="2">
                  <c:v>storing data</c:v>
                </c:pt>
                <c:pt idx="3">
                  <c:v>new expertise acquired</c:v>
                </c:pt>
                <c:pt idx="4">
                  <c:v>valuable contacts acquired</c:v>
                </c:pt>
              </c:strCache>
            </c:strRef>
          </c:cat>
          <c:val>
            <c:numRef>
              <c:f>'Question 14'!$G$4:$G$8</c:f>
              <c:numCache>
                <c:formatCode>General</c:formatCode>
                <c:ptCount val="5"/>
                <c:pt idx="0">
                  <c:v>5</c:v>
                </c:pt>
                <c:pt idx="1">
                  <c:v>12</c:v>
                </c:pt>
                <c:pt idx="2">
                  <c:v>9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v>to little extent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14'!$A$4:$A$8</c:f>
              <c:strCache>
                <c:ptCount val="5"/>
                <c:pt idx="0">
                  <c:v>speed up analysis time</c:v>
                </c:pt>
                <c:pt idx="1">
                  <c:v>sharing data</c:v>
                </c:pt>
                <c:pt idx="2">
                  <c:v>storing data</c:v>
                </c:pt>
                <c:pt idx="3">
                  <c:v>new expertise acquired</c:v>
                </c:pt>
                <c:pt idx="4">
                  <c:v>valuable contacts acquired</c:v>
                </c:pt>
              </c:strCache>
            </c:strRef>
          </c:cat>
          <c:val>
            <c:numRef>
              <c:f>'Question 14'!$F$4:$F$8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</c:ser>
        <c:ser>
          <c:idx val="3"/>
          <c:order val="3"/>
          <c:tx>
            <c:v>to some extent</c:v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14'!$A$4:$A$8</c:f>
              <c:strCache>
                <c:ptCount val="5"/>
                <c:pt idx="0">
                  <c:v>speed up analysis time</c:v>
                </c:pt>
                <c:pt idx="1">
                  <c:v>sharing data</c:v>
                </c:pt>
                <c:pt idx="2">
                  <c:v>storing data</c:v>
                </c:pt>
                <c:pt idx="3">
                  <c:v>new expertise acquired</c:v>
                </c:pt>
                <c:pt idx="4">
                  <c:v>valuable contacts acquired</c:v>
                </c:pt>
              </c:strCache>
            </c:strRef>
          </c:cat>
          <c:val>
            <c:numRef>
              <c:f>'Question 14'!$E$4:$E$8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5</c:v>
                </c:pt>
                <c:pt idx="3">
                  <c:v>8</c:v>
                </c:pt>
                <c:pt idx="4">
                  <c:v>13</c:v>
                </c:pt>
              </c:numCache>
            </c:numRef>
          </c:val>
        </c:ser>
        <c:ser>
          <c:idx val="4"/>
          <c:order val="4"/>
          <c:tx>
            <c:v>to a moderate extent</c:v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14'!$A$4:$A$8</c:f>
              <c:strCache>
                <c:ptCount val="5"/>
                <c:pt idx="0">
                  <c:v>speed up analysis time</c:v>
                </c:pt>
                <c:pt idx="1">
                  <c:v>sharing data</c:v>
                </c:pt>
                <c:pt idx="2">
                  <c:v>storing data</c:v>
                </c:pt>
                <c:pt idx="3">
                  <c:v>new expertise acquired</c:v>
                </c:pt>
                <c:pt idx="4">
                  <c:v>valuable contacts acquired</c:v>
                </c:pt>
              </c:strCache>
            </c:strRef>
          </c:cat>
          <c:val>
            <c:numRef>
              <c:f>'Question 14'!$D$4:$D$8</c:f>
              <c:numCache>
                <c:formatCode>General</c:formatCode>
                <c:ptCount val="5"/>
                <c:pt idx="0">
                  <c:v>9</c:v>
                </c:pt>
                <c:pt idx="1">
                  <c:v>4</c:v>
                </c:pt>
                <c:pt idx="2">
                  <c:v>8</c:v>
                </c:pt>
                <c:pt idx="3">
                  <c:v>17</c:v>
                </c:pt>
                <c:pt idx="4">
                  <c:v>12</c:v>
                </c:pt>
              </c:numCache>
            </c:numRef>
          </c:val>
        </c:ser>
        <c:ser>
          <c:idx val="5"/>
          <c:order val="5"/>
          <c:tx>
            <c:v>to a large extent</c:v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'Question 14'!$A$4:$A$8</c:f>
              <c:strCache>
                <c:ptCount val="5"/>
                <c:pt idx="0">
                  <c:v>speed up analysis time</c:v>
                </c:pt>
                <c:pt idx="1">
                  <c:v>sharing data</c:v>
                </c:pt>
                <c:pt idx="2">
                  <c:v>storing data</c:v>
                </c:pt>
                <c:pt idx="3">
                  <c:v>new expertise acquired</c:v>
                </c:pt>
                <c:pt idx="4">
                  <c:v>valuable contacts acquired</c:v>
                </c:pt>
              </c:strCache>
            </c:strRef>
          </c:cat>
          <c:val>
            <c:numRef>
              <c:f>'Question 14'!$C$4:$C$8</c:f>
              <c:numCache>
                <c:formatCode>General</c:formatCode>
                <c:ptCount val="5"/>
                <c:pt idx="0">
                  <c:v>29</c:v>
                </c:pt>
                <c:pt idx="1">
                  <c:v>7</c:v>
                </c:pt>
                <c:pt idx="2">
                  <c:v>12</c:v>
                </c:pt>
                <c:pt idx="3">
                  <c:v>15</c:v>
                </c:pt>
                <c:pt idx="4">
                  <c:v>7</c:v>
                </c:pt>
              </c:numCache>
            </c:numRef>
          </c:val>
        </c:ser>
        <c:overlap val="100"/>
        <c:axId val="42470784"/>
        <c:axId val="42509440"/>
      </c:barChart>
      <c:catAx>
        <c:axId val="424707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42509440"/>
        <c:crosses val="autoZero"/>
        <c:auto val="1"/>
        <c:lblAlgn val="ctr"/>
        <c:lblOffset val="100"/>
        <c:tickLblSkip val="1"/>
        <c:tickMarkSkip val="1"/>
      </c:catAx>
      <c:valAx>
        <c:axId val="425094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42470784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7827607153341172"/>
          <c:y val="0.33422459893048179"/>
          <c:w val="0.20982203840575708"/>
          <c:h val="0.3395721925133692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defRPr>
          </a:pPr>
          <a:endParaRPr lang="en-US"/>
        </a:p>
      </c:txPr>
    </c:legend>
    <c:plotVisOnly val="1"/>
    <c:dispBlanksAs val="gap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E3DACE-4E1F-4A8A-B625-285ECF82ECFE}" type="datetimeFigureOut">
              <a:rPr lang="en-US"/>
              <a:pPr>
                <a:defRPr/>
              </a:pPr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30083FB-0540-4707-A5B5-B5EC7ACF4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opmaakprofielen van de modeltekst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8EE358-18F9-48B5-B3C2-DE4BED575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8EE358-18F9-48B5-B3C2-DE4BED57526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9600" y="228600"/>
            <a:ext cx="1868488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50963" y="228600"/>
            <a:ext cx="54562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56488" cy="1071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631950"/>
            <a:ext cx="4108450" cy="467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60900" y="1631950"/>
            <a:ext cx="4108450" cy="4675188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56488" cy="1071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631950"/>
            <a:ext cx="4108450" cy="467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631950"/>
            <a:ext cx="4108450" cy="467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0963" y="1150938"/>
            <a:ext cx="3632200" cy="515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150938"/>
            <a:ext cx="3633787" cy="515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28600"/>
            <a:ext cx="6592529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622425"/>
            <a:ext cx="8369300" cy="467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2452688" y="6616700"/>
            <a:ext cx="517366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/>
            <a:r>
              <a:rPr lang="nl-NL" sz="1000" dirty="0" err="1" smtClean="0">
                <a:solidFill>
                  <a:srgbClr val="BE8028"/>
                </a:solidFill>
              </a:rPr>
              <a:t>Beyond</a:t>
            </a:r>
            <a:r>
              <a:rPr lang="nl-NL" sz="1000" dirty="0" smtClean="0">
                <a:solidFill>
                  <a:srgbClr val="BE8028"/>
                </a:solidFill>
              </a:rPr>
              <a:t> Big </a:t>
            </a:r>
            <a:r>
              <a:rPr lang="nl-NL" sz="1000" dirty="0" err="1" smtClean="0">
                <a:solidFill>
                  <a:srgbClr val="BE8028"/>
                </a:solidFill>
              </a:rPr>
              <a:t>Grid</a:t>
            </a:r>
            <a:r>
              <a:rPr lang="nl-NL" sz="1000" dirty="0" smtClean="0">
                <a:solidFill>
                  <a:srgbClr val="BE8028"/>
                </a:solidFill>
              </a:rPr>
              <a:t> – Amsterdam 26 september 2012</a:t>
            </a:r>
            <a:endParaRPr lang="en-US" sz="1000" dirty="0">
              <a:solidFill>
                <a:srgbClr val="BE8028"/>
              </a:solidFill>
            </a:endParaRPr>
          </a:p>
        </p:txBody>
      </p:sp>
      <p:pic>
        <p:nvPicPr>
          <p:cNvPr id="2" name="Picture 2" descr="H:\My Documents\My Pictures\logo\BiGGrid-Logo-150x111.jpg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46475" y="365926"/>
            <a:ext cx="1097525" cy="8083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BE802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BE802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BE802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BE802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BE802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BE8028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BE8028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BE8028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BE8028"/>
          </a:solidFill>
          <a:latin typeface="Arial" charset="0"/>
        </a:defRPr>
      </a:lvl9pPr>
    </p:titleStyle>
    <p:bodyStyle>
      <a:lvl1pPr marL="381000" indent="-3810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20"/>
        </a:buBlip>
        <a:tabLst>
          <a:tab pos="536575" algn="l"/>
        </a:tabLst>
        <a:defRPr sz="2400">
          <a:solidFill>
            <a:srgbClr val="3B2D77"/>
          </a:solidFill>
          <a:latin typeface="+mn-lt"/>
          <a:ea typeface="+mn-ea"/>
          <a:cs typeface="+mn-cs"/>
        </a:defRPr>
      </a:lvl1pPr>
      <a:lvl2pPr marL="952500" indent="-381000" algn="l" rtl="0" eaLnBrk="0" fontAlgn="base" hangingPunct="0">
        <a:spcBef>
          <a:spcPct val="20000"/>
        </a:spcBef>
        <a:spcAft>
          <a:spcPct val="0"/>
        </a:spcAft>
        <a:buClr>
          <a:srgbClr val="BE8028"/>
        </a:buClr>
        <a:buFont typeface="Wingdings" pitchFamily="2" charset="2"/>
        <a:buChar char="q"/>
        <a:tabLst>
          <a:tab pos="536575" algn="l"/>
        </a:tabLst>
        <a:defRPr sz="2000">
          <a:solidFill>
            <a:srgbClr val="3B2D77"/>
          </a:solidFill>
          <a:latin typeface="+mn-lt"/>
        </a:defRPr>
      </a:lvl2pPr>
      <a:lvl3pPr marL="1428750" indent="-285750" algn="l" rtl="0" eaLnBrk="0" fontAlgn="base" hangingPunct="0">
        <a:spcBef>
          <a:spcPct val="20000"/>
        </a:spcBef>
        <a:spcAft>
          <a:spcPct val="0"/>
        </a:spcAft>
        <a:buClr>
          <a:srgbClr val="BE8028"/>
        </a:buClr>
        <a:buFont typeface="Webdings" pitchFamily="18" charset="2"/>
        <a:buChar char="4"/>
        <a:tabLst>
          <a:tab pos="536575" algn="l"/>
        </a:tabLst>
        <a:defRPr>
          <a:solidFill>
            <a:srgbClr val="3B2D77"/>
          </a:solidFill>
          <a:latin typeface="+mn-lt"/>
        </a:defRPr>
      </a:lvl3pPr>
      <a:lvl4pPr marL="1847850" indent="-228600" algn="l" rtl="0" eaLnBrk="0" fontAlgn="base" hangingPunct="0">
        <a:spcBef>
          <a:spcPct val="20000"/>
        </a:spcBef>
        <a:spcAft>
          <a:spcPct val="0"/>
        </a:spcAft>
        <a:buClr>
          <a:srgbClr val="BE8028"/>
        </a:buClr>
        <a:buFont typeface="Wingdings" pitchFamily="2" charset="2"/>
        <a:buChar char=""/>
        <a:tabLst>
          <a:tab pos="536575" algn="l"/>
        </a:tabLst>
        <a:defRPr sz="1600">
          <a:solidFill>
            <a:srgbClr val="3B2D77"/>
          </a:solidFill>
          <a:latin typeface="+mn-lt"/>
        </a:defRPr>
      </a:lvl4pPr>
      <a:lvl5pPr marL="2266950" indent="-228600" algn="l" rtl="0" eaLnBrk="0" fontAlgn="base" hangingPunct="0">
        <a:spcBef>
          <a:spcPct val="20000"/>
        </a:spcBef>
        <a:spcAft>
          <a:spcPct val="0"/>
        </a:spcAft>
        <a:buClr>
          <a:srgbClr val="BE8028"/>
        </a:buClr>
        <a:buChar char="&gt;"/>
        <a:tabLst>
          <a:tab pos="536575" algn="l"/>
        </a:tabLst>
        <a:defRPr sz="1400">
          <a:solidFill>
            <a:srgbClr val="3B2D77"/>
          </a:solidFill>
          <a:latin typeface="+mn-lt"/>
        </a:defRPr>
      </a:lvl5pPr>
      <a:lvl6pPr marL="2724150" indent="-228600" algn="l" rtl="0" fontAlgn="base">
        <a:spcBef>
          <a:spcPct val="20000"/>
        </a:spcBef>
        <a:spcAft>
          <a:spcPct val="0"/>
        </a:spcAft>
        <a:buClr>
          <a:srgbClr val="BE8028"/>
        </a:buClr>
        <a:buChar char="&gt;"/>
        <a:tabLst>
          <a:tab pos="536575" algn="l"/>
        </a:tabLst>
        <a:defRPr sz="1400" b="1">
          <a:solidFill>
            <a:srgbClr val="3B2D77"/>
          </a:solidFill>
          <a:latin typeface="+mn-lt"/>
        </a:defRPr>
      </a:lvl6pPr>
      <a:lvl7pPr marL="3181350" indent="-228600" algn="l" rtl="0" fontAlgn="base">
        <a:spcBef>
          <a:spcPct val="20000"/>
        </a:spcBef>
        <a:spcAft>
          <a:spcPct val="0"/>
        </a:spcAft>
        <a:buClr>
          <a:srgbClr val="BE8028"/>
        </a:buClr>
        <a:buChar char="&gt;"/>
        <a:tabLst>
          <a:tab pos="536575" algn="l"/>
        </a:tabLst>
        <a:defRPr sz="1400" b="1">
          <a:solidFill>
            <a:srgbClr val="3B2D77"/>
          </a:solidFill>
          <a:latin typeface="+mn-lt"/>
        </a:defRPr>
      </a:lvl7pPr>
      <a:lvl8pPr marL="3638550" indent="-228600" algn="l" rtl="0" fontAlgn="base">
        <a:spcBef>
          <a:spcPct val="20000"/>
        </a:spcBef>
        <a:spcAft>
          <a:spcPct val="0"/>
        </a:spcAft>
        <a:buClr>
          <a:srgbClr val="BE8028"/>
        </a:buClr>
        <a:buChar char="&gt;"/>
        <a:tabLst>
          <a:tab pos="536575" algn="l"/>
        </a:tabLst>
        <a:defRPr sz="1400" b="1">
          <a:solidFill>
            <a:srgbClr val="3B2D77"/>
          </a:solidFill>
          <a:latin typeface="+mn-lt"/>
        </a:defRPr>
      </a:lvl8pPr>
      <a:lvl9pPr marL="4095750" indent="-228600" algn="l" rtl="0" fontAlgn="base">
        <a:spcBef>
          <a:spcPct val="20000"/>
        </a:spcBef>
        <a:spcAft>
          <a:spcPct val="0"/>
        </a:spcAft>
        <a:buClr>
          <a:srgbClr val="BE8028"/>
        </a:buClr>
        <a:buChar char="&gt;"/>
        <a:tabLst>
          <a:tab pos="536575" algn="l"/>
        </a:tabLst>
        <a:defRPr sz="1400" b="1">
          <a:solidFill>
            <a:srgbClr val="3B2D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wmf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77 </a:t>
            </a:r>
            <a:r>
              <a:rPr lang="en-US" dirty="0" err="1" smtClean="0"/>
              <a:t>ingevulde</a:t>
            </a:r>
            <a:r>
              <a:rPr lang="en-US" dirty="0" smtClean="0"/>
              <a:t> </a:t>
            </a:r>
            <a:r>
              <a:rPr lang="en-US" dirty="0" err="1" smtClean="0"/>
              <a:t>enquettes</a:t>
            </a:r>
            <a:r>
              <a:rPr lang="en-US" dirty="0" smtClean="0"/>
              <a:t>, </a:t>
            </a:r>
            <a:r>
              <a:rPr lang="en-US" dirty="0" err="1" smtClean="0"/>
              <a:t>waarvan</a:t>
            </a:r>
            <a:r>
              <a:rPr lang="en-US" dirty="0" smtClean="0"/>
              <a:t> 60 met </a:t>
            </a:r>
            <a:r>
              <a:rPr lang="en-US" dirty="0" err="1" smtClean="0"/>
              <a:t>gebruikservaring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125416" y="2302119"/>
          <a:ext cx="6330462" cy="4110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8824103">
            <a:off x="5832832" y="5481646"/>
            <a:ext cx="1792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=</a:t>
            </a:r>
          </a:p>
          <a:p>
            <a:pPr algn="ctr"/>
            <a:r>
              <a:rPr lang="en-US" sz="1100" dirty="0" smtClean="0"/>
              <a:t>Mainly Computer Science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ingevuld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681045" y="3536543"/>
          <a:ext cx="5122985" cy="3023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93077" y="1331302"/>
          <a:ext cx="4629925" cy="3006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</a:t>
            </a:r>
            <a:r>
              <a:rPr lang="en-US" dirty="0" err="1" smtClean="0"/>
              <a:t>aspecten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697415"/>
            <a:ext cx="8369300" cy="914400"/>
          </a:xfrm>
        </p:spPr>
        <p:txBody>
          <a:bodyPr/>
          <a:lstStyle/>
          <a:p>
            <a:r>
              <a:rPr lang="en-US" sz="1600" dirty="0" smtClean="0"/>
              <a:t>Apart from emailing I always like a backup option be able to call or chat about a problem.</a:t>
            </a:r>
          </a:p>
          <a:p>
            <a:r>
              <a:rPr lang="en-US" sz="1600" dirty="0" smtClean="0"/>
              <a:t>Simple requests are normally solved pretty quick. More complicated requests have the tendency to disappear under the carpet.</a:t>
            </a: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80646" y="1120286"/>
          <a:ext cx="8124092" cy="4521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2819" y="1634148"/>
          <a:ext cx="8369300" cy="386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0050" y="5545015"/>
            <a:ext cx="83693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81000" lvl="0" indent="-381000" eaLnBrk="0" hangingPunct="0">
              <a:spcBef>
                <a:spcPct val="20000"/>
              </a:spcBef>
              <a:buBlip>
                <a:blip r:embed="rId5"/>
              </a:buBlip>
              <a:tabLst>
                <a:tab pos="536575" algn="l"/>
              </a:tabLst>
            </a:pPr>
            <a:r>
              <a:rPr lang="en-US" sz="1600" dirty="0" smtClean="0">
                <a:solidFill>
                  <a:srgbClr val="3B2D77"/>
                </a:solidFill>
                <a:latin typeface="+mn-lt"/>
              </a:rPr>
              <a:t>without Grid the research would not have been possible </a:t>
            </a:r>
          </a:p>
          <a:p>
            <a:pPr marL="381000" lvl="0" indent="-381000" eaLnBrk="0" hangingPunct="0">
              <a:spcBef>
                <a:spcPct val="20000"/>
              </a:spcBef>
              <a:buBlip>
                <a:blip r:embed="rId5"/>
              </a:buBlip>
              <a:tabLst>
                <a:tab pos="536575" algn="l"/>
              </a:tabLst>
            </a:pPr>
            <a:r>
              <a:rPr lang="en-US" sz="1600" dirty="0" smtClean="0">
                <a:solidFill>
                  <a:srgbClr val="3B2D77"/>
                </a:solidFill>
                <a:latin typeface="+mn-lt"/>
              </a:rPr>
              <a:t>It taught me a lot, I can clearly see the benefits, but I haven't been able to exploit it to its full potential, IMHO, as it lacks robustness for my purposes. 4 years of trying to get things running only </a:t>
            </a:r>
            <a:r>
              <a:rPr lang="en-US" sz="1600" dirty="0" err="1" smtClean="0">
                <a:solidFill>
                  <a:srgbClr val="3B2D77"/>
                </a:solidFill>
                <a:latin typeface="+mn-lt"/>
              </a:rPr>
              <a:t>costed</a:t>
            </a:r>
            <a:r>
              <a:rPr lang="en-US" sz="1600" dirty="0" smtClean="0">
                <a:solidFill>
                  <a:srgbClr val="3B2D77"/>
                </a:solidFill>
                <a:latin typeface="+mn-lt"/>
              </a:rPr>
              <a:t> time </a:t>
            </a:r>
            <a:endParaRPr lang="en-US" sz="1600" dirty="0">
              <a:solidFill>
                <a:srgbClr val="3B2D77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 65% use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HPC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BiG</a:t>
            </a:r>
            <a:r>
              <a:rPr lang="en-US" dirty="0" smtClean="0"/>
              <a:t> Grid -- </a:t>
            </a:r>
            <a:r>
              <a:rPr lang="en-US" dirty="0" err="1" smtClean="0"/>
              <a:t>integratie</a:t>
            </a:r>
            <a:r>
              <a:rPr lang="en-US" dirty="0" smtClean="0"/>
              <a:t> </a:t>
            </a:r>
            <a:r>
              <a:rPr lang="en-US" dirty="0" err="1" smtClean="0"/>
              <a:t>missie</a:t>
            </a:r>
            <a:r>
              <a:rPr lang="en-US" dirty="0" smtClean="0"/>
              <a:t> </a:t>
            </a:r>
          </a:p>
          <a:p>
            <a:r>
              <a:rPr lang="en-US" dirty="0" smtClean="0"/>
              <a:t>  primary potential barrier to </a:t>
            </a:r>
            <a:r>
              <a:rPr lang="en-US" dirty="0" err="1" smtClean="0"/>
              <a:t>BiG</a:t>
            </a:r>
            <a:r>
              <a:rPr lang="en-US" dirty="0" smtClean="0"/>
              <a:t> Grid use is access &amp; usability</a:t>
            </a:r>
          </a:p>
          <a:p>
            <a:r>
              <a:rPr lang="en-US" dirty="0" smtClean="0"/>
              <a:t>  high degree of satisfaction with support</a:t>
            </a:r>
          </a:p>
          <a:p>
            <a:r>
              <a:rPr lang="en-US" dirty="0" smtClean="0"/>
              <a:t>  most people don't find big grid helped their research by making it easy to share data -- does </a:t>
            </a:r>
            <a:r>
              <a:rPr lang="en-US" dirty="0" smtClean="0"/>
              <a:t>this mean </a:t>
            </a:r>
            <a:r>
              <a:rPr lang="en-US" dirty="0" smtClean="0"/>
              <a:t>people do not want to share data?  or that we don't provide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6599238" cy="3648075"/>
          </a:xfrm>
        </p:spPr>
        <p:txBody>
          <a:bodyPr/>
          <a:lstStyle/>
          <a:p>
            <a:r>
              <a:rPr lang="en-US" dirty="0" smtClean="0"/>
              <a:t>	“</a:t>
            </a:r>
            <a:r>
              <a:rPr lang="en-US" i="1" dirty="0" smtClean="0"/>
              <a:t>Documentation and communication has been a general problem in </a:t>
            </a:r>
            <a:r>
              <a:rPr lang="en-US" i="1" dirty="0" err="1" smtClean="0"/>
              <a:t>BiG</a:t>
            </a:r>
            <a:r>
              <a:rPr lang="en-US" i="1" dirty="0" smtClean="0"/>
              <a:t> Grid.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	“</a:t>
            </a:r>
            <a:r>
              <a:rPr lang="en-US" i="1" dirty="0" smtClean="0"/>
              <a:t>Due to the difficulty of accessing and using it I would not advise if other solutions are available.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	“</a:t>
            </a:r>
            <a:r>
              <a:rPr lang="en-US" i="1" dirty="0" smtClean="0"/>
              <a:t>In Maastricht very little is known about </a:t>
            </a:r>
            <a:r>
              <a:rPr lang="en-US" i="1" dirty="0" err="1" smtClean="0"/>
              <a:t>BiG</a:t>
            </a:r>
            <a:r>
              <a:rPr lang="en-US" i="1" dirty="0" smtClean="0"/>
              <a:t> Grid. As far as I know!</a:t>
            </a:r>
            <a:r>
              <a:rPr lang="en-US" dirty="0" smtClean="0"/>
              <a:t>”</a:t>
            </a:r>
          </a:p>
        </p:txBody>
      </p:sp>
      <p:pic>
        <p:nvPicPr>
          <p:cNvPr id="7171" name="Picture 3" descr="likebutton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486400" y="685800"/>
            <a:ext cx="23622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619593" y="2057400"/>
            <a:ext cx="7729928" cy="41035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	“</a:t>
            </a:r>
            <a:r>
              <a:rPr lang="en-US" i="1" dirty="0" smtClean="0"/>
              <a:t>We have many different users that require different solutions. The strength of the approach comes from the combination of right tools for the different cases.</a:t>
            </a:r>
          </a:p>
          <a:p>
            <a:endParaRPr lang="en-US" dirty="0" smtClean="0"/>
          </a:p>
          <a:p>
            <a:r>
              <a:rPr lang="en-US" dirty="0" smtClean="0"/>
              <a:t>	“</a:t>
            </a:r>
            <a:r>
              <a:rPr lang="en-US" i="1" dirty="0" smtClean="0"/>
              <a:t>Document and learn and if possible keep the user-guiding and support system around this infrastructure. This is low-key admin-wise and excellent content-wise. Do keep the successful teams together!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	“</a:t>
            </a:r>
            <a:r>
              <a:rPr lang="en-US" i="1" dirty="0" smtClean="0"/>
              <a:t>Please continue this great service! Maybe find ways for users to share information (even beyond a wiki).</a:t>
            </a:r>
            <a:r>
              <a:rPr lang="en-US" dirty="0" smtClean="0"/>
              <a:t>”</a:t>
            </a:r>
          </a:p>
          <a:p>
            <a:endParaRPr lang="en-US" dirty="0" smtClean="0"/>
          </a:p>
        </p:txBody>
      </p:sp>
      <p:pic>
        <p:nvPicPr>
          <p:cNvPr id="8195" name="Picture 3" descr="likebutton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595860"/>
            <a:ext cx="23622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Werksessie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</a:t>
            </a:r>
            <a:r>
              <a:rPr lang="en-US" dirty="0" err="1" smtClean="0"/>
              <a:t>koffie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Gebaseerd op uitkomsten van de enquête en vragen die </a:t>
            </a:r>
            <a:r>
              <a:rPr lang="nl-NL" dirty="0" err="1" smtClean="0"/>
              <a:t>BiG</a:t>
            </a:r>
            <a:r>
              <a:rPr lang="nl-NL" dirty="0" smtClean="0"/>
              <a:t> </a:t>
            </a:r>
            <a:r>
              <a:rPr lang="nl-NL" dirty="0" err="1" smtClean="0"/>
              <a:t>Grid</a:t>
            </a:r>
            <a:r>
              <a:rPr lang="nl-NL" dirty="0" smtClean="0"/>
              <a:t> heeft. </a:t>
            </a:r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3 x ronde van 10 minuten discussie op basis van 6 stellingen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Stellingen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0050" y="1622425"/>
          <a:ext cx="83693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966"/>
                <a:gridCol w="727033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FD/JB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centrale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infrastructuur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moeten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veel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beter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worden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geintegreerd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DG/</a:t>
                      </a:r>
                      <a:r>
                        <a:rPr lang="en-US" dirty="0" err="1" smtClean="0"/>
                        <a:t>MvD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van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wetenschappers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 het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gebied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wetenschappelijke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ICT is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belangrijk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 De curricula van de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universiteiten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moeten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training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e-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Infrastructuur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opnemen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JT/</a:t>
                      </a:r>
                      <a:r>
                        <a:rPr lang="en-US" dirty="0" err="1" smtClean="0"/>
                        <a:t>DvD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eInfra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moet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richten</a:t>
                      </a:r>
                      <a:r>
                        <a:rPr lang="en-US" dirty="0" smtClean="0"/>
                        <a:t> op HPC </a:t>
                      </a:r>
                      <a:r>
                        <a:rPr lang="en-US" dirty="0" err="1" smtClean="0"/>
                        <a:t>SaaS</a:t>
                      </a:r>
                      <a:r>
                        <a:rPr lang="en-US" dirty="0" smtClean="0"/>
                        <a:t> in de Cloud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TV/NB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Europese</a:t>
                      </a:r>
                      <a:r>
                        <a:rPr lang="en-US" dirty="0" smtClean="0"/>
                        <a:t> en </a:t>
                      </a:r>
                      <a:r>
                        <a:rPr lang="en-US" dirty="0" err="1" smtClean="0"/>
                        <a:t>wereldwijde</a:t>
                      </a:r>
                      <a:r>
                        <a:rPr lang="en-US" dirty="0" smtClean="0"/>
                        <a:t> Grid </a:t>
                      </a:r>
                      <a:r>
                        <a:rPr lang="en-US" dirty="0" err="1" smtClean="0"/>
                        <a:t>infrastructuur</a:t>
                      </a:r>
                      <a:r>
                        <a:rPr lang="en-US" dirty="0" smtClean="0"/>
                        <a:t> is </a:t>
                      </a:r>
                      <a:r>
                        <a:rPr lang="en-US" dirty="0" err="1" smtClean="0"/>
                        <a:t>essentieel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vooruitgang</a:t>
                      </a:r>
                      <a:r>
                        <a:rPr lang="en-US" dirty="0" smtClean="0"/>
                        <a:t> van de </a:t>
                      </a:r>
                      <a:r>
                        <a:rPr lang="en-US" dirty="0" err="1" smtClean="0"/>
                        <a:t>wetenschap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MJ/RS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Gebruikers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hebben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wel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behoefte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aan</a:t>
                      </a:r>
                      <a:r>
                        <a:rPr lang="en-US" dirty="0" smtClean="0"/>
                        <a:t> computing, </a:t>
                      </a:r>
                      <a:r>
                        <a:rPr lang="en-US" dirty="0" err="1" smtClean="0"/>
                        <a:t>maar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niet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aan</a:t>
                      </a:r>
                      <a:r>
                        <a:rPr lang="en-US" dirty="0" smtClean="0"/>
                        <a:t> het </a:t>
                      </a:r>
                      <a:r>
                        <a:rPr lang="en-US" dirty="0" err="1" smtClean="0"/>
                        <a:t>delen</a:t>
                      </a:r>
                      <a:r>
                        <a:rPr lang="en-US" dirty="0" smtClean="0"/>
                        <a:t> van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IN/MB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Gebruikerscommunities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zullen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moeten</a:t>
                      </a:r>
                      <a:r>
                        <a:rPr lang="en-US" dirty="0" smtClean="0"/>
                        <a:t> </a:t>
                      </a:r>
                      <a:r>
                        <a:rPr lang="en-US" u="sng" dirty="0" err="1" smtClean="0"/>
                        <a:t>mee</a:t>
                      </a:r>
                      <a:r>
                        <a:rPr lang="en-US" dirty="0" err="1" smtClean="0"/>
                        <a:t>betalen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 de </a:t>
                      </a:r>
                    </a:p>
                    <a:p>
                      <a:r>
                        <a:rPr lang="en-US" dirty="0" smtClean="0"/>
                        <a:t>e-</a:t>
                      </a:r>
                      <a:r>
                        <a:rPr lang="en-US" dirty="0" err="1" smtClean="0"/>
                        <a:t>infrastructuur</a:t>
                      </a:r>
                      <a:r>
                        <a:rPr lang="en-US" dirty="0" smtClean="0"/>
                        <a:t> services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12240</TotalTime>
  <Words>297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Standaardontwerp</vt:lpstr>
      <vt:lpstr>Enquette</vt:lpstr>
      <vt:lpstr>Wie hebben ingevuld</vt:lpstr>
      <vt:lpstr>Support aspecten</vt:lpstr>
      <vt:lpstr>Slide 4</vt:lpstr>
      <vt:lpstr>Take Home</vt:lpstr>
      <vt:lpstr>Slide 6</vt:lpstr>
      <vt:lpstr>Slide 7</vt:lpstr>
      <vt:lpstr>Werksessie tijdens koffie</vt:lpstr>
      <vt:lpstr>Stellingen</vt:lpstr>
    </vt:vector>
  </TitlesOfParts>
  <Company>moi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</dc:creator>
  <cp:lastModifiedBy>Maurice Bouwhuis</cp:lastModifiedBy>
  <cp:revision>457</cp:revision>
  <cp:lastPrinted>2007-11-22T09:39:56Z</cp:lastPrinted>
  <dcterms:created xsi:type="dcterms:W3CDTF">2007-06-03T18:40:35Z</dcterms:created>
  <dcterms:modified xsi:type="dcterms:W3CDTF">2012-09-26T10:46:29Z</dcterms:modified>
</cp:coreProperties>
</file>