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69" r:id="rId4"/>
    <p:sldId id="274" r:id="rId5"/>
    <p:sldId id="276" r:id="rId6"/>
    <p:sldId id="280" r:id="rId7"/>
    <p:sldId id="271" r:id="rId8"/>
    <p:sldId id="277" r:id="rId9"/>
    <p:sldId id="278" r:id="rId10"/>
    <p:sldId id="279" r:id="rId11"/>
    <p:sldId id="281" r:id="rId12"/>
    <p:sldId id="267" r:id="rId13"/>
    <p:sldId id="263" r:id="rId14"/>
  </p:sldIdLst>
  <p:sldSz cx="9144000" cy="6858000" type="screen4x3"/>
  <p:notesSz cx="6858000" cy="9144000"/>
  <p:custDataLst>
    <p:tags r:id="rId17"/>
  </p:custDataLst>
  <p:defaultTextStyle>
    <a:defPPr>
      <a:defRPr lang="en-US"/>
    </a:defPPr>
    <a:lvl1pPr algn="l" rtl="0" fontAlgn="base">
      <a:spcBef>
        <a:spcPct val="0"/>
      </a:spcBef>
      <a:spcAft>
        <a:spcPct val="0"/>
      </a:spcAft>
      <a:buNone/>
      <a:defRPr lang="en-US" sz="2000" b="0" i="0" u="none" kern="1200">
        <a:solidFill>
          <a:srgbClr val="000000"/>
        </a:solidFill>
        <a:latin typeface="Arial"/>
        <a:ea typeface="+mn-ea"/>
        <a:cs typeface="+mn-cs"/>
      </a:defRPr>
    </a:lvl1pPr>
    <a:lvl2pPr marL="455613" indent="1588" algn="l" rtl="0" fontAlgn="base">
      <a:spcBef>
        <a:spcPct val="0"/>
      </a:spcBef>
      <a:spcAft>
        <a:spcPct val="0"/>
      </a:spcAft>
      <a:defRPr sz="2000" kern="1200">
        <a:solidFill>
          <a:srgbClr val="000000"/>
        </a:solidFill>
        <a:latin typeface="Arial" charset="0"/>
        <a:ea typeface="+mn-ea"/>
        <a:cs typeface="+mn-cs"/>
      </a:defRPr>
    </a:lvl2pPr>
    <a:lvl3pPr marL="912813" indent="1588" algn="l" rtl="0" fontAlgn="base">
      <a:spcBef>
        <a:spcPct val="0"/>
      </a:spcBef>
      <a:spcAft>
        <a:spcPct val="0"/>
      </a:spcAft>
      <a:defRPr sz="2000" kern="1200">
        <a:solidFill>
          <a:srgbClr val="000000"/>
        </a:solidFill>
        <a:latin typeface="Arial" charset="0"/>
        <a:ea typeface="+mn-ea"/>
        <a:cs typeface="+mn-cs"/>
      </a:defRPr>
    </a:lvl3pPr>
    <a:lvl4pPr marL="1370013" indent="1588" algn="l" rtl="0" fontAlgn="base">
      <a:spcBef>
        <a:spcPct val="0"/>
      </a:spcBef>
      <a:spcAft>
        <a:spcPct val="0"/>
      </a:spcAft>
      <a:defRPr sz="2000" kern="1200">
        <a:solidFill>
          <a:srgbClr val="000000"/>
        </a:solidFill>
        <a:latin typeface="Arial" charset="0"/>
        <a:ea typeface="+mn-ea"/>
        <a:cs typeface="+mn-cs"/>
      </a:defRPr>
    </a:lvl4pPr>
    <a:lvl5pPr marL="1827213" indent="1588" algn="l" rtl="0" fontAlgn="base">
      <a:spcBef>
        <a:spcPct val="0"/>
      </a:spcBef>
      <a:spcAft>
        <a:spcPct val="0"/>
      </a:spcAft>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98"/>
    <a:srgbClr val="FF0000"/>
    <a:srgbClr val="FF6600"/>
    <a:srgbClr val="D0E393"/>
    <a:srgbClr val="008080"/>
    <a:srgbClr val="EDC5EA"/>
    <a:srgbClr val="FED998"/>
    <a:srgbClr val="D9EEB4"/>
    <a:srgbClr val="ACE0E4"/>
    <a:srgbClr val="C1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7" autoAdjust="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532CF1BB-697C-48F2-A417-F6196733467E}" type="slidenum">
              <a:rPr lang="en-US"/>
              <a:pPr>
                <a:defRPr/>
              </a:pPr>
              <a:t>‹#›</a:t>
            </a:fld>
            <a:endParaRPr lang="en-US"/>
          </a:p>
        </p:txBody>
      </p:sp>
    </p:spTree>
    <p:extLst>
      <p:ext uri="{BB962C8B-B14F-4D97-AF65-F5344CB8AC3E}">
        <p14:creationId xmlns:p14="http://schemas.microsoft.com/office/powerpoint/2010/main" val="3873986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E69BB8F2-ED9E-42EB-A061-AB9DA034D25B}" type="slidenum">
              <a:rPr lang="en-US"/>
              <a:pPr>
                <a:defRPr/>
              </a:pPr>
              <a:t>‹#›</a:t>
            </a:fld>
            <a:endParaRPr lang="en-US"/>
          </a:p>
        </p:txBody>
      </p:sp>
    </p:spTree>
    <p:extLst>
      <p:ext uri="{BB962C8B-B14F-4D97-AF65-F5344CB8AC3E}">
        <p14:creationId xmlns:p14="http://schemas.microsoft.com/office/powerpoint/2010/main" val="341486701"/>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9BB8F2-ED9E-42EB-A061-AB9DA034D25B}" type="slidenum">
              <a:rPr lang="en-US" smtClean="0"/>
              <a:pPr>
                <a:defRPr/>
              </a:pPr>
              <a:t>1</a:t>
            </a:fld>
            <a:endParaRPr lang="en-US"/>
          </a:p>
        </p:txBody>
      </p:sp>
    </p:spTree>
    <p:extLst>
      <p:ext uri="{BB962C8B-B14F-4D97-AF65-F5344CB8AC3E}">
        <p14:creationId xmlns:p14="http://schemas.microsoft.com/office/powerpoint/2010/main" val="6464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666DEC3-1FCE-4A85-9B58-62AFFCBF4D91}" type="slidenum">
              <a:rPr lang="en-GB" smtClean="0"/>
              <a:pPr/>
              <a:t>10</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6" name="Footer Placeholder 5" hidden="1"/>
          <p:cNvSpPr>
            <a:spLocks noGrp="1"/>
          </p:cNvSpPr>
          <p:nvPr>
            <p:ph type="ftr" sz="quarter" idx="11"/>
            <p:custDataLst>
              <p:tags r:id="rId1"/>
            </p:custDataLst>
          </p:nvPr>
        </p:nvSpPr>
        <p:spPr>
          <a:xfrm>
            <a:off x="2032000" y="6578600"/>
            <a:ext cx="5080000" cy="152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b"/>
          <a:lstStyle>
            <a:lvl1pPr algn="ctr">
              <a:spcBef>
                <a:spcPts val="0"/>
              </a:spcBef>
              <a:spcAft>
                <a:spcPts val="0"/>
              </a:spcAft>
              <a:defRPr sz="800">
                <a:solidFill>
                  <a:srgbClr val="FFFFFF"/>
                </a:solidFill>
              </a:defRPr>
            </a:lvl1pPr>
          </a:lstStyle>
          <a:p>
            <a:endParaRPr lang="en-US"/>
          </a:p>
        </p:txBody>
      </p:sp>
      <p:sp>
        <p:nvSpPr>
          <p:cNvPr id="7" name="Date Placeholder 6" hidden="1"/>
          <p:cNvSpPr>
            <a:spLocks noGrp="1"/>
          </p:cNvSpPr>
          <p:nvPr>
            <p:ph type="dt" sz="quarter" idx="12"/>
            <p:custDataLst>
              <p:tags r:id="rId2"/>
            </p:custDataLst>
          </p:nvPr>
        </p:nvSpPr>
        <p:spPr>
          <a:xfrm>
            <a:off x="800100" y="5715000"/>
            <a:ext cx="7543800" cy="3048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a:spcBef>
                <a:spcPts val="0"/>
              </a:spcBef>
              <a:spcAft>
                <a:spcPts val="0"/>
              </a:spcAft>
              <a:defRPr sz="1900">
                <a:solidFill>
                  <a:srgbClr val="FFFFFF"/>
                </a:solidFill>
              </a:defRPr>
            </a:lvl1pPr>
          </a:lstStyle>
          <a:p>
            <a:endParaRPr lang="en-US"/>
          </a:p>
        </p:txBody>
      </p:sp>
      <p:sp>
        <p:nvSpPr>
          <p:cNvPr id="2" name="Titel 1"/>
          <p:cNvSpPr>
            <a:spLocks noGrp="1"/>
          </p:cNvSpPr>
          <p:nvPr>
            <p:ph type="ctrTitle"/>
            <p:custDataLst>
              <p:tags r:id="rId3"/>
            </p:custDataLst>
          </p:nvPr>
        </p:nvSpPr>
        <p:spPr>
          <a:xfrm>
            <a:off x="800100" y="3690938"/>
            <a:ext cx="7543800" cy="1866900"/>
          </a:xfrm>
          <a:ln w="0"/>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lstStyle>
            <a:lvl1pPr algn="l" rtl="0" eaLnBrk="0" fontAlgn="base" hangingPunct="0">
              <a:spcBef>
                <a:spcPts val="0"/>
              </a:spcBef>
              <a:spcAft>
                <a:spcPts val="0"/>
              </a:spcAft>
              <a:buNone/>
              <a:defRPr sz="3400" b="0" i="0" u="none">
                <a:solidFill>
                  <a:srgbClr val="000000"/>
                </a:solidFill>
                <a:latin typeface="Arial"/>
              </a:defRPr>
            </a:lvl1pPr>
          </a:lstStyle>
          <a:p>
            <a:r>
              <a:rPr lang="de-DE" smtClean="0"/>
              <a:t>Titelmasterformat durch Klicken bearbeiten</a:t>
            </a:r>
            <a:endParaRPr lang="de-DE"/>
          </a:p>
        </p:txBody>
      </p:sp>
      <p:sp>
        <p:nvSpPr>
          <p:cNvPr id="3" name="Untertitel 2" hidden="1"/>
          <p:cNvSpPr>
            <a:spLocks noGrp="1"/>
          </p:cNvSpPr>
          <p:nvPr>
            <p:ph type="subTitle" idx="1"/>
            <p:custDataLst>
              <p:tags r:id="rId4"/>
            </p:custDataLst>
          </p:nvPr>
        </p:nvSpPr>
        <p:spPr>
          <a:xfrm>
            <a:off x="800100" y="4762500"/>
            <a:ext cx="7543800" cy="304800"/>
          </a:xfrm>
          <a:ln w="0"/>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342900" indent="-342900" algn="l">
              <a:lnSpc>
                <a:spcPct val="105000"/>
              </a:lnSpc>
              <a:spcBef>
                <a:spcPts val="0"/>
              </a:spcBef>
              <a:spcAft>
                <a:spcPts val="0"/>
              </a:spcAft>
              <a:buClrTx/>
              <a:buSzPct val="100000"/>
              <a:buFontTx/>
              <a:buChar char="•"/>
              <a:defRPr sz="1900" b="0" i="0" u="none">
                <a:solidFill>
                  <a:srgbClr val="FFFFF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pic>
        <p:nvPicPr>
          <p:cNvPr id="8" name="Picture 7"/>
          <p:cNvPicPr>
            <a:picLocks/>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812800" y="812800"/>
            <a:ext cx="5721350" cy="1598613"/>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Rectangle 6" hidden="1"/>
          <p:cNvSpPr>
            <a:spLocks noGrp="1" noChangeArrowheads="1"/>
          </p:cNvSpPr>
          <p:nvPr>
            <p:ph type="sldNum" sz="quarter" idx="10"/>
            <p:custDataLst>
              <p:tags r:id="rId6"/>
            </p:custDataLst>
          </p:nvPr>
        </p:nvSpPr>
        <p:spPr>
          <a:xfrm>
            <a:off x="8578850" y="6578600"/>
            <a:ext cx="317500" cy="152400"/>
          </a:xfrm>
          <a:ln w="0"/>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a:spcBef>
                <a:spcPts val="0"/>
              </a:spcBef>
              <a:spcAft>
                <a:spcPts val="0"/>
              </a:spcAft>
              <a:defRPr>
                <a:solidFill>
                  <a:srgbClr val="FFFFFF"/>
                </a:solidFill>
              </a:defRPr>
            </a:lvl1pPr>
          </a:lstStyle>
          <a:p>
            <a:fld id="{5EAA2807-CEE8-4A7D-9AF8-CF14C2983D93}" type="slidenum">
              <a:rPr lang="en-US" smtClean="0"/>
              <a:pPr/>
              <a:t>‹#›</a:t>
            </a:fld>
            <a:endParaRPr lang="en-US"/>
          </a:p>
        </p:txBody>
      </p:sp>
    </p:spTree>
    <p:extLst>
      <p:ext uri="{BB962C8B-B14F-4D97-AF65-F5344CB8AC3E}">
        <p14:creationId xmlns:p14="http://schemas.microsoft.com/office/powerpoint/2010/main" val="279487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EF332930-5803-4883-A2E2-918346451C43}" type="slidenum">
              <a:rPr lang="en-US" smtClean="0"/>
              <a:pPr/>
              <a:t>‹#›</a:t>
            </a:fld>
            <a:endParaRPr lang="en-US"/>
          </a:p>
        </p:txBody>
      </p:sp>
      <p:sp>
        <p:nvSpPr>
          <p:cNvPr id="5" name="Date Placeholder 4"/>
          <p:cNvSpPr>
            <a:spLocks noGrp="1"/>
          </p:cNvSpPr>
          <p:nvPr>
            <p:ph type="dt" sz="half" idx="11"/>
          </p:nvPr>
        </p:nvSpPr>
        <p:spPr/>
        <p:txBody>
          <a:bodyPr/>
          <a:lstStyle/>
          <a:p>
            <a:fld id="{71DA3373-8B68-4292-AC8B-C72A07A3CAEF}" type="datetimeFigureOut">
              <a:rPr lang="en-US" smtClean="0"/>
              <a:t>9/24/2012</a:t>
            </a:fld>
            <a:endParaRPr lang="en-US"/>
          </a:p>
        </p:txBody>
      </p:sp>
    </p:spTree>
    <p:extLst>
      <p:ext uri="{BB962C8B-B14F-4D97-AF65-F5344CB8AC3E}">
        <p14:creationId xmlns:p14="http://schemas.microsoft.com/office/powerpoint/2010/main" val="223160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Slide Number Placeholder 2"/>
          <p:cNvSpPr>
            <a:spLocks noGrp="1"/>
          </p:cNvSpPr>
          <p:nvPr>
            <p:ph type="sldNum" sz="quarter" idx="10"/>
          </p:nvPr>
        </p:nvSpPr>
        <p:spPr/>
        <p:txBody>
          <a:bodyPr/>
          <a:lstStyle>
            <a:lvl1pPr>
              <a:defRPr/>
            </a:lvl1pPr>
          </a:lstStyle>
          <a:p>
            <a:pPr>
              <a:defRPr/>
            </a:pPr>
            <a:fld id="{02ED3939-9FF6-4C1A-A7D2-8879D44A11FD}" type="slidenum">
              <a:rPr lang="nl-NL"/>
              <a:pPr>
                <a:defRPr/>
              </a:pPr>
              <a:t>‹#›</a:t>
            </a:fld>
            <a:endParaRPr lang="nl-NL"/>
          </a:p>
        </p:txBody>
      </p:sp>
      <p:sp>
        <p:nvSpPr>
          <p:cNvPr id="4" name="Date Placeholder 3"/>
          <p:cNvSpPr>
            <a:spLocks noGrp="1"/>
          </p:cNvSpPr>
          <p:nvPr>
            <p:ph type="dt" sz="half" idx="11"/>
          </p:nvPr>
        </p:nvSpPr>
        <p:spPr/>
        <p:txBody>
          <a:bodyPr/>
          <a:lstStyle>
            <a:lvl1pPr>
              <a:defRPr/>
            </a:lvl1pPr>
          </a:lstStyle>
          <a:p>
            <a:pPr>
              <a:defRPr/>
            </a:pPr>
            <a:endParaRPr lang="de-DE"/>
          </a:p>
        </p:txBody>
      </p:sp>
    </p:spTree>
    <p:extLst>
      <p:ext uri="{BB962C8B-B14F-4D97-AF65-F5344CB8AC3E}">
        <p14:creationId xmlns:p14="http://schemas.microsoft.com/office/powerpoint/2010/main" val="190936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2071BC99-0DD7-4509-B134-B5B3570B79C6}" type="slidenum">
              <a:rPr lang="nl-NL"/>
              <a:pPr>
                <a:defRPr/>
              </a:pPr>
              <a:t>‹#›</a:t>
            </a:fld>
            <a:endParaRPr lang="nl-NL"/>
          </a:p>
        </p:txBody>
      </p:sp>
      <p:sp>
        <p:nvSpPr>
          <p:cNvPr id="3" name="Date Placeholder 2"/>
          <p:cNvSpPr>
            <a:spLocks noGrp="1"/>
          </p:cNvSpPr>
          <p:nvPr>
            <p:ph type="dt" sz="half" idx="11"/>
          </p:nvPr>
        </p:nvSpPr>
        <p:spPr/>
        <p:txBody>
          <a:bodyPr/>
          <a:lstStyle>
            <a:lvl1pPr>
              <a:defRPr/>
            </a:lvl1pPr>
          </a:lstStyle>
          <a:p>
            <a:pPr>
              <a:defRPr/>
            </a:pPr>
            <a:endParaRPr lang="de-DE"/>
          </a:p>
        </p:txBody>
      </p:sp>
    </p:spTree>
    <p:extLst>
      <p:ext uri="{BB962C8B-B14F-4D97-AF65-F5344CB8AC3E}">
        <p14:creationId xmlns:p14="http://schemas.microsoft.com/office/powerpoint/2010/main" val="15402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3" Type="http://schemas.openxmlformats.org/officeDocument/2006/relationships/slideLayout" Target="../slideLayouts/slideLayout3.xml"/><Relationship Id="rId7" Type="http://schemas.openxmlformats.org/officeDocument/2006/relationships/tags" Target="../tags/tag3.xml"/><Relationship Id="rId12" Type="http://schemas.openxmlformats.org/officeDocument/2006/relationships/tags" Target="../tags/tag8.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heme" Target="../theme/theme1.xml"/><Relationship Id="rId15" Type="http://schemas.openxmlformats.org/officeDocument/2006/relationships/image" Target="../media/image2.gif"/><Relationship Id="rId10"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tags" Target="../tags/tag5.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p:cNvPicPr>
          <p:nvPr userDrawn="1">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0" y="0"/>
            <a:ext cx="9144000" cy="4572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5" name="Picture 4"/>
          <p:cNvPicPr>
            <a:picLocks/>
          </p:cNvPicPr>
          <p:nvPr userDrawn="1">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247650" y="130175"/>
            <a:ext cx="990600" cy="19685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27" name="Rectangle 2"/>
          <p:cNvSpPr>
            <a:spLocks noGrp="1" noChangeArrowheads="1"/>
          </p:cNvSpPr>
          <p:nvPr>
            <p:ph type="title"/>
            <p:custDataLst>
              <p:tags r:id="rId8"/>
            </p:custDataLst>
          </p:nvPr>
        </p:nvSpPr>
        <p:spPr bwMode="auto">
          <a:xfrm>
            <a:off x="392113" y="565150"/>
            <a:ext cx="83597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lgn="l" rtl="0" eaLnBrk="0" fontAlgn="base" hangingPunct="0">
              <a:spcBef>
                <a:spcPct val="0"/>
              </a:spcBef>
              <a:spcAft>
                <a:spcPct val="0"/>
              </a:spcAft>
              <a:buNone/>
            </a:pPr>
            <a:r>
              <a:rPr lang="en-US" smtClean="0"/>
              <a:t>Click to edit Master title style</a:t>
            </a:r>
          </a:p>
        </p:txBody>
      </p:sp>
      <p:sp>
        <p:nvSpPr>
          <p:cNvPr id="1030" name="Rectangle 6"/>
          <p:cNvSpPr>
            <a:spLocks noGrp="1" noChangeArrowheads="1"/>
          </p:cNvSpPr>
          <p:nvPr>
            <p:ph type="sldNum" sz="quarter" idx="4"/>
            <p:custDataLst>
              <p:tags r:id="rId9"/>
            </p:custDataLst>
          </p:nvPr>
        </p:nvSpPr>
        <p:spPr bwMode="auto">
          <a:xfrm>
            <a:off x="8578850" y="6578600"/>
            <a:ext cx="317500" cy="152400"/>
          </a:xfrm>
          <a:prstGeom prst="rect">
            <a:avLst/>
          </a:prstGeom>
          <a:noFill/>
          <a:ln w="0">
            <a:noFill/>
            <a:miter lim="800000"/>
            <a:headEnd/>
            <a:tailEnd/>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r">
              <a:spcBef>
                <a:spcPts val="0"/>
              </a:spcBef>
              <a:spcAft>
                <a:spcPts val="0"/>
              </a:spcAft>
              <a:defRPr sz="1000">
                <a:solidFill>
                  <a:srgbClr val="000000"/>
                </a:solidFill>
              </a:defRPr>
            </a:lvl1pPr>
          </a:lstStyle>
          <a:p>
            <a:fld id="{EF332930-5803-4883-A2E2-918346451C43}" type="slidenum">
              <a:rPr lang="en-US" smtClean="0"/>
              <a:pPr/>
              <a:t>‹#›</a:t>
            </a:fld>
            <a:endParaRPr lang="en-US"/>
          </a:p>
        </p:txBody>
      </p:sp>
      <p:sp>
        <p:nvSpPr>
          <p:cNvPr id="1029" name="Rectangle 11"/>
          <p:cNvSpPr>
            <a:spLocks noGrp="1" noChangeArrowheads="1"/>
          </p:cNvSpPr>
          <p:nvPr>
            <p:ph type="body" idx="1"/>
            <p:custDataLst>
              <p:tags r:id="rId10"/>
            </p:custDataLst>
          </p:nvPr>
        </p:nvSpPr>
        <p:spPr bwMode="auto">
          <a:xfrm>
            <a:off x="392113" y="1714500"/>
            <a:ext cx="8359775" cy="438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Box 3"/>
          <p:cNvSpPr txBox="1"/>
          <p:nvPr userDrawn="1">
            <p:custDataLst>
              <p:tags r:id="rId11"/>
            </p:custDataLst>
          </p:nvPr>
        </p:nvSpPr>
        <p:spPr>
          <a:xfrm>
            <a:off x="247650" y="6578600"/>
            <a:ext cx="1841500" cy="1524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oAutofit/>
          </a:bodyPr>
          <a:lstStyle/>
          <a:p>
            <a:pPr>
              <a:spcBef>
                <a:spcPts val="0"/>
              </a:spcBef>
              <a:spcAft>
                <a:spcPts val="0"/>
              </a:spcAft>
            </a:pPr>
            <a:r>
              <a:rPr lang="en-US" sz="1000" smtClean="0">
                <a:solidFill>
                  <a:srgbClr val="000000"/>
                </a:solidFill>
              </a:rPr>
              <a:t>Confidential</a:t>
            </a:r>
            <a:endParaRPr lang="en-US" sz="1000">
              <a:solidFill>
                <a:srgbClr val="000000"/>
              </a:solidFill>
            </a:endParaRPr>
          </a:p>
        </p:txBody>
      </p:sp>
      <p:sp>
        <p:nvSpPr>
          <p:cNvPr id="3" name="TextBox 2"/>
          <p:cNvSpPr txBox="1"/>
          <p:nvPr userDrawn="1">
            <p:custDataLst>
              <p:tags r:id="rId12"/>
            </p:custDataLst>
          </p:nvPr>
        </p:nvSpPr>
        <p:spPr>
          <a:xfrm>
            <a:off x="2032000" y="6578600"/>
            <a:ext cx="5080000" cy="1524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oAutofit/>
          </a:bodyPr>
          <a:lstStyle/>
          <a:p>
            <a:pPr algn="ctr">
              <a:spcBef>
                <a:spcPts val="0"/>
              </a:spcBef>
              <a:spcAft>
                <a:spcPts val="0"/>
              </a:spcAft>
            </a:pPr>
            <a:r>
              <a:rPr lang="en-US" sz="800" smtClean="0">
                <a:solidFill>
                  <a:srgbClr val="000000"/>
                </a:solidFill>
              </a:rPr>
              <a:t>September 26, 2012</a:t>
            </a:r>
            <a:endParaRPr lang="en-US" sz="800">
              <a:solidFill>
                <a:srgbClr val="000000"/>
              </a:solidFill>
            </a:endParaRPr>
          </a:p>
        </p:txBody>
      </p:sp>
      <p:sp>
        <p:nvSpPr>
          <p:cNvPr id="7" name="Date Placeholder 6" hidden="1"/>
          <p:cNvSpPr>
            <a:spLocks noGrp="1"/>
          </p:cNvSpPr>
          <p:nvPr>
            <p:ph type="dt" sz="half" idx="2"/>
            <p:custDataLst>
              <p:tags r:id="rId13"/>
            </p:custDataLst>
          </p:nvPr>
        </p:nvSpPr>
        <p:spPr>
          <a:xfrm>
            <a:off x="800100" y="5715000"/>
            <a:ext cx="7543800" cy="3048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lstStyle>
            <a:lvl1pPr algn="l">
              <a:spcBef>
                <a:spcPts val="0"/>
              </a:spcBef>
              <a:spcAft>
                <a:spcPts val="0"/>
              </a:spcAft>
              <a:defRPr sz="1900">
                <a:solidFill>
                  <a:srgbClr val="FFFFFF"/>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rtl="0" eaLnBrk="0" fontAlgn="base" hangingPunct="0">
        <a:spcBef>
          <a:spcPct val="0"/>
        </a:spcBef>
        <a:spcAft>
          <a:spcPct val="0"/>
        </a:spcAft>
        <a:defRPr sz="3000" b="0" i="0" u="none">
          <a:solidFill>
            <a:srgbClr val="000000"/>
          </a:solidFill>
          <a:latin typeface="Arial"/>
          <a:ea typeface="+mj-ea"/>
          <a:cs typeface="+mj-cs"/>
        </a:defRPr>
      </a:lvl1pPr>
      <a:lvl2pPr algn="l" rtl="0" eaLnBrk="0" fontAlgn="base" hangingPunct="0">
        <a:spcBef>
          <a:spcPct val="0"/>
        </a:spcBef>
        <a:spcAft>
          <a:spcPct val="0"/>
        </a:spcAft>
        <a:defRPr sz="3000">
          <a:solidFill>
            <a:srgbClr val="000000"/>
          </a:solidFill>
          <a:latin typeface="Arial" charset="0"/>
        </a:defRPr>
      </a:lvl2pPr>
      <a:lvl3pPr algn="l" rtl="0" eaLnBrk="0" fontAlgn="base" hangingPunct="0">
        <a:spcBef>
          <a:spcPct val="0"/>
        </a:spcBef>
        <a:spcAft>
          <a:spcPct val="0"/>
        </a:spcAft>
        <a:defRPr sz="3000">
          <a:solidFill>
            <a:srgbClr val="000000"/>
          </a:solidFill>
          <a:latin typeface="Arial" charset="0"/>
        </a:defRPr>
      </a:lvl3pPr>
      <a:lvl4pPr algn="l" rtl="0" eaLnBrk="0" fontAlgn="base" hangingPunct="0">
        <a:spcBef>
          <a:spcPct val="0"/>
        </a:spcBef>
        <a:spcAft>
          <a:spcPct val="0"/>
        </a:spcAft>
        <a:defRPr sz="3000">
          <a:solidFill>
            <a:srgbClr val="000000"/>
          </a:solidFill>
          <a:latin typeface="Arial" charset="0"/>
        </a:defRPr>
      </a:lvl4pPr>
      <a:lvl5pPr algn="l" rtl="0" eaLnBrk="0" fontAlgn="base" hangingPunct="0">
        <a:spcBef>
          <a:spcPct val="0"/>
        </a:spcBef>
        <a:spcAft>
          <a:spcPct val="0"/>
        </a:spcAft>
        <a:defRPr sz="3000">
          <a:solidFill>
            <a:srgbClr val="000000"/>
          </a:solidFill>
          <a:latin typeface="Arial" charset="0"/>
        </a:defRPr>
      </a:lvl5pPr>
      <a:lvl6pPr marL="457200" algn="l" rtl="0" fontAlgn="base">
        <a:spcBef>
          <a:spcPct val="0"/>
        </a:spcBef>
        <a:spcAft>
          <a:spcPct val="0"/>
        </a:spcAft>
        <a:defRPr sz="3000">
          <a:solidFill>
            <a:srgbClr val="000000"/>
          </a:solidFill>
          <a:latin typeface="Arial" charset="0"/>
        </a:defRPr>
      </a:lvl6pPr>
      <a:lvl7pPr marL="914400" algn="l" rtl="0" fontAlgn="base">
        <a:spcBef>
          <a:spcPct val="0"/>
        </a:spcBef>
        <a:spcAft>
          <a:spcPct val="0"/>
        </a:spcAft>
        <a:defRPr sz="3000">
          <a:solidFill>
            <a:srgbClr val="000000"/>
          </a:solidFill>
          <a:latin typeface="Arial" charset="0"/>
        </a:defRPr>
      </a:lvl7pPr>
      <a:lvl8pPr marL="1371600" algn="l" rtl="0" fontAlgn="base">
        <a:spcBef>
          <a:spcPct val="0"/>
        </a:spcBef>
        <a:spcAft>
          <a:spcPct val="0"/>
        </a:spcAft>
        <a:defRPr sz="3000">
          <a:solidFill>
            <a:srgbClr val="000000"/>
          </a:solidFill>
          <a:latin typeface="Arial" charset="0"/>
        </a:defRPr>
      </a:lvl8pPr>
      <a:lvl9pPr marL="1828800" algn="l" rtl="0" fontAlgn="base">
        <a:spcBef>
          <a:spcPct val="0"/>
        </a:spcBef>
        <a:spcAft>
          <a:spcPct val="0"/>
        </a:spcAft>
        <a:defRPr sz="3000">
          <a:solidFill>
            <a:srgbClr val="000000"/>
          </a:solidFill>
          <a:latin typeface="Arial" charset="0"/>
        </a:defRPr>
      </a:lvl9pPr>
    </p:titleStyle>
    <p:body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8.xml"/><Relationship Id="rId7"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20.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9.pn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21.jpeg"/><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slideLayout" Target="../slideLayouts/slideLayout3.xml"/><Relationship Id="rId26" Type="http://schemas.openxmlformats.org/officeDocument/2006/relationships/image" Target="../media/image12.jpeg"/><Relationship Id="rId3" Type="http://schemas.openxmlformats.org/officeDocument/2006/relationships/tags" Target="../tags/tag24.xml"/><Relationship Id="rId21" Type="http://schemas.openxmlformats.org/officeDocument/2006/relationships/image" Target="../media/image7.tiff"/><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image" Target="../media/image11.jpeg"/><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image" Target="../media/image6.gif"/><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image" Target="../media/image10.png"/><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image" Target="../media/image9.jpeg"/><Relationship Id="rId10" Type="http://schemas.openxmlformats.org/officeDocument/2006/relationships/tags" Target="../tags/tag31.xml"/><Relationship Id="rId19" Type="http://schemas.openxmlformats.org/officeDocument/2006/relationships/image" Target="../media/image5.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image" Target="../media/image8.jpeg"/><Relationship Id="rId27"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14.jpe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13.jpeg"/><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7.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image" Target="../media/image18.png"/><Relationship Id="rId4" Type="http://schemas.openxmlformats.org/officeDocument/2006/relationships/tags" Target="../tags/tag63.xml"/><Relationship Id="rId9" Type="http://schemas.openxmlformats.org/officeDocument/2006/relationships/image" Target="../media/image4.gif"/></Relationships>
</file>

<file path=ppt/slides/_rels/slide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4.gif"/><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s/_rels/slide9.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4.gi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6300192" y="3373726"/>
            <a:ext cx="27003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custDataLst>
              <p:tags r:id="rId3"/>
            </p:custDataLst>
          </p:nvPr>
        </p:nvSpPr>
        <p:spPr>
          <a:xfrm>
            <a:off x="800100" y="5511800"/>
            <a:ext cx="7543800" cy="3048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oAutofit/>
          </a:bodyPr>
          <a:lstStyle/>
          <a:p>
            <a:pPr>
              <a:spcBef>
                <a:spcPts val="0"/>
              </a:spcBef>
              <a:spcAft>
                <a:spcPts val="0"/>
              </a:spcAft>
            </a:pPr>
            <a:r>
              <a:rPr lang="en-US" sz="1900" smtClean="0"/>
              <a:t>Gabriele Petznick, M.Sc.</a:t>
            </a:r>
            <a:endParaRPr lang="en-US" sz="1900" dirty="0"/>
          </a:p>
        </p:txBody>
      </p:sp>
      <p:sp>
        <p:nvSpPr>
          <p:cNvPr id="5" name="TextBox 4"/>
          <p:cNvSpPr txBox="1"/>
          <p:nvPr>
            <p:custDataLst>
              <p:tags r:id="rId4"/>
            </p:custDataLst>
          </p:nvPr>
        </p:nvSpPr>
        <p:spPr>
          <a:xfrm>
            <a:off x="800100" y="5829300"/>
            <a:ext cx="7543800" cy="3048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oAutofit/>
          </a:bodyPr>
          <a:lstStyle/>
          <a:p>
            <a:pPr>
              <a:spcBef>
                <a:spcPts val="0"/>
              </a:spcBef>
              <a:spcAft>
                <a:spcPts val="0"/>
              </a:spcAft>
            </a:pPr>
            <a:endParaRPr lang="en-US" sz="1900"/>
          </a:p>
        </p:txBody>
      </p:sp>
      <p:sp>
        <p:nvSpPr>
          <p:cNvPr id="4" name="TextBox 3"/>
          <p:cNvSpPr txBox="1"/>
          <p:nvPr>
            <p:custDataLst>
              <p:tags r:id="rId5"/>
            </p:custDataLst>
          </p:nvPr>
        </p:nvSpPr>
        <p:spPr>
          <a:xfrm>
            <a:off x="800100" y="6153150"/>
            <a:ext cx="7543800" cy="3048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oAutofit/>
          </a:bodyPr>
          <a:lstStyle/>
          <a:p>
            <a:pPr>
              <a:spcBef>
                <a:spcPts val="0"/>
              </a:spcBef>
              <a:spcAft>
                <a:spcPts val="0"/>
              </a:spcAft>
            </a:pPr>
            <a:r>
              <a:rPr lang="en-US" sz="1900" smtClean="0"/>
              <a:t>September 26, 2012</a:t>
            </a:r>
            <a:endParaRPr lang="en-US" sz="1900"/>
          </a:p>
        </p:txBody>
      </p:sp>
      <p:sp>
        <p:nvSpPr>
          <p:cNvPr id="2" name="Title 1"/>
          <p:cNvSpPr>
            <a:spLocks noGrp="1"/>
          </p:cNvSpPr>
          <p:nvPr>
            <p:ph type="ctrTitle"/>
            <p:custDataLst>
              <p:tags r:id="rId6"/>
            </p:custDataLst>
          </p:nvPr>
        </p:nvSpPr>
        <p:spPr>
          <a:xfrm>
            <a:off x="800100" y="3690938"/>
            <a:ext cx="7543800" cy="1866900"/>
          </a:xfrm>
          <a:ln w="0"/>
          <a:effectLst/>
          <a:extLst>
            <a:ext uri="{53640926-AAD7-44D8-BBD7-CCE9431645EC}">
              <a14:shadowObscured xmlns:a14="http://schemas.microsoft.com/office/drawing/2010/main"/>
            </a:ext>
          </a:extLst>
        </p:spPr>
        <p:txBody>
          <a:bodyPr wrap="square" lIns="0" tIns="0" rIns="0" bIns="0" anchor="t"/>
          <a:lstStyle/>
          <a:p>
            <a:r>
              <a:rPr lang="en-US" dirty="0"/>
              <a:t>Modeling of complex biological </a:t>
            </a:r>
            <a:r>
              <a:rPr lang="en-US" dirty="0" smtClean="0"/>
              <a:t>systems</a:t>
            </a:r>
            <a:br>
              <a:rPr lang="en-US" dirty="0" smtClean="0"/>
            </a:br>
            <a:r>
              <a:rPr lang="en-US" sz="1800" dirty="0" smtClean="0"/>
              <a:t>Developing a new parameter estimation method using </a:t>
            </a:r>
            <a:endParaRPr lang="en-US" dirty="0"/>
          </a:p>
        </p:txBody>
      </p:sp>
    </p:spTree>
    <p:custDataLst>
      <p:tags r:id="rId1"/>
    </p:custDataLst>
    <p:extLst>
      <p:ext uri="{BB962C8B-B14F-4D97-AF65-F5344CB8AC3E}">
        <p14:creationId xmlns:p14="http://schemas.microsoft.com/office/powerpoint/2010/main" val="2954456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HLBG2C_CO"/>
          <p:cNvPicPr>
            <a:picLocks noChangeArrowheads="1"/>
          </p:cNvPicPr>
          <p:nvPr>
            <p:custDataLst>
              <p:tags r:id="rId2"/>
            </p:custDataLst>
          </p:nvPr>
        </p:nvPicPr>
        <p:blipFill>
          <a:blip r:embed="rId6" cstate="print"/>
          <a:srcRect/>
          <a:stretch>
            <a:fillRect/>
          </a:stretch>
        </p:blipFill>
        <p:spPr bwMode="auto">
          <a:xfrm>
            <a:off x="0" y="0"/>
            <a:ext cx="9144000" cy="6858000"/>
          </a:xfrm>
          <a:prstGeom prst="rect">
            <a:avLst/>
          </a:prstGeom>
          <a:noFill/>
          <a:ln w="0">
            <a:noFill/>
            <a:miter lim="800000"/>
            <a:headEnd/>
            <a:tailEnd/>
          </a:ln>
        </p:spPr>
      </p:pic>
      <p:pic>
        <p:nvPicPr>
          <p:cNvPr id="17411" name="Picture 3" descr="SHLRTR2_CO"/>
          <p:cNvPicPr>
            <a:picLocks noChangeArrowheads="1"/>
          </p:cNvPicPr>
          <p:nvPr>
            <p:custDataLst>
              <p:tags r:id="rId3"/>
            </p:custDataLst>
          </p:nvPr>
        </p:nvPicPr>
        <p:blipFill>
          <a:blip r:embed="rId7" cstate="print"/>
          <a:srcRect/>
          <a:stretch>
            <a:fillRect/>
          </a:stretch>
        </p:blipFill>
        <p:spPr bwMode="auto">
          <a:xfrm>
            <a:off x="3536950" y="2025650"/>
            <a:ext cx="2073275" cy="2797175"/>
          </a:xfrm>
          <a:prstGeom prst="rect">
            <a:avLst/>
          </a:prstGeom>
          <a:noFill/>
          <a:ln w="0">
            <a:noFill/>
            <a:miter lim="800000"/>
            <a:headEnd/>
            <a:tailEnd/>
          </a:ln>
        </p:spPr>
      </p:pic>
      <p:sp>
        <p:nvSpPr>
          <p:cNvPr id="2" name="Slide Number Placeholder 1"/>
          <p:cNvSpPr>
            <a:spLocks noGrp="1"/>
          </p:cNvSpPr>
          <p:nvPr>
            <p:ph type="sldNum" sz="quarter" idx="10"/>
          </p:nvPr>
        </p:nvSpPr>
        <p:spPr/>
        <p:txBody>
          <a:bodyPr/>
          <a:lstStyle/>
          <a:p>
            <a:pPr>
              <a:defRPr/>
            </a:pPr>
            <a:fld id="{2071BC99-0DD7-4509-B134-B5B3570B79C6}" type="slidenum">
              <a:rPr lang="nl-NL" smtClean="0"/>
              <a:pPr>
                <a:defRPr/>
              </a:pPr>
              <a:t>10</a:t>
            </a:fld>
            <a:endParaRPr lang="nl-NL"/>
          </a:p>
        </p:txBody>
      </p:sp>
    </p:spTree>
    <p:custDataLst>
      <p:tags r:id="rId1"/>
    </p:custDataLst>
    <p:extLst>
      <p:ext uri="{BB962C8B-B14F-4D97-AF65-F5344CB8AC3E}">
        <p14:creationId xmlns:p14="http://schemas.microsoft.com/office/powerpoint/2010/main" val="3103210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ED3939-9FF6-4C1A-A7D2-8879D44A11FD}" type="slidenum">
              <a:rPr lang="nl-NL" smtClean="0"/>
              <a:pPr>
                <a:defRPr/>
              </a:pPr>
              <a:t>11</a:t>
            </a:fld>
            <a:endParaRPr lang="nl-NL"/>
          </a:p>
        </p:txBody>
      </p:sp>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a14="http://schemas.microsoft.com/office/drawing/2010/main"/>
            </a:ext>
          </a:extLst>
        </p:spPr>
        <p:txBody>
          <a:bodyPr wrap="square" lIns="0" tIns="0" rIns="0" bIns="0" anchor="t"/>
          <a:lstStyle/>
          <a:p>
            <a:pPr>
              <a:spcBef>
                <a:spcPts val="0"/>
              </a:spcBef>
              <a:spcAft>
                <a:spcPts val="0"/>
              </a:spcAft>
            </a:pPr>
            <a:endParaRPr lang="en-US"/>
          </a:p>
        </p:txBody>
      </p:sp>
    </p:spTree>
    <p:custDataLst>
      <p:tags r:id="rId1"/>
    </p:custDataLst>
    <p:extLst>
      <p:ext uri="{BB962C8B-B14F-4D97-AF65-F5344CB8AC3E}">
        <p14:creationId xmlns:p14="http://schemas.microsoft.com/office/powerpoint/2010/main" val="231369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a14="http://schemas.microsoft.com/office/drawing/2010/main"/>
            </a:ext>
          </a:extLst>
        </p:spPr>
        <p:txBody>
          <a:bodyPr wrap="square" lIns="0" tIns="0" rIns="0" bIns="0" anchor="t"/>
          <a:lstStyle/>
          <a:p>
            <a:pPr>
              <a:spcBef>
                <a:spcPts val="0"/>
              </a:spcBef>
              <a:spcAft>
                <a:spcPts val="0"/>
              </a:spcAft>
            </a:pPr>
            <a:endParaRPr lang="en-US"/>
          </a:p>
        </p:txBody>
      </p:sp>
      <p:sp>
        <p:nvSpPr>
          <p:cNvPr id="3" name="Text Placeholder 2"/>
          <p:cNvSpPr>
            <a:spLocks noGrp="1"/>
          </p:cNvSpPr>
          <p:nvPr>
            <p:ph type="body" idx="1"/>
            <p:custDataLst>
              <p:tags r:id="rId3"/>
            </p:custDataLst>
          </p:nvPr>
        </p:nvSpPr>
        <p:spPr>
          <a:xfrm>
            <a:off x="392113" y="1714500"/>
            <a:ext cx="8359775" cy="4381500"/>
          </a:xfrm>
          <a:ln w="0"/>
          <a:effectLst/>
          <a:extLst>
            <a:ext uri="{53640926-AAD7-44D8-BBD7-CCE9431645EC}">
              <a14:shadowObscured xmlns:a14="http://schemas.microsoft.com/office/drawing/2010/main"/>
            </a:ext>
          </a:extLst>
        </p:spPr>
        <p:txBody>
          <a:bodyPr wrap="square" lIns="0" tIns="0" rIns="0" bIns="0"/>
          <a:lstStyle/>
          <a:p>
            <a:r>
              <a:rPr lang="en-US" sz="1600" dirty="0"/>
              <a:t>The hemostatic system is a vital protective mechanism responsible for maintaining normal blood flow and preventing blood loss by sealing sites of injury in the vascular system. However, it must be controlled tightly so that neither prolonged bleeding nor redundant or excessive clotting occurs. </a:t>
            </a:r>
            <a:r>
              <a:rPr lang="en-US" sz="1600" i="1" dirty="0"/>
              <a:t>In vivo</a:t>
            </a:r>
            <a:r>
              <a:rPr lang="en-US" sz="1600" dirty="0"/>
              <a:t> the hemostatic balance exists under the influence of various cellular components as well as flow-mediated transport of the plasma coagulation factors. Until now the project mainly focused on developing and validating a mathematical model of the enzymatic coagulation cascade and fibrin formation.  This </a:t>
            </a:r>
            <a:r>
              <a:rPr lang="en-US" sz="1600" i="1" dirty="0"/>
              <a:t>in vitro</a:t>
            </a:r>
            <a:r>
              <a:rPr lang="en-US" sz="1600" dirty="0"/>
              <a:t> scheme allows logical, effective laboratory-based screening for coagulation factor abnormalities. However, it lacks several aspects of the </a:t>
            </a:r>
            <a:r>
              <a:rPr lang="en-US" sz="1600" i="1" dirty="0"/>
              <a:t>in vivo </a:t>
            </a:r>
            <a:r>
              <a:rPr lang="en-US" sz="1600" dirty="0"/>
              <a:t>clotting physiology. Our aim is to provide a quantitative, biologically realistic model of all processes involved in hemostasis </a:t>
            </a:r>
            <a:r>
              <a:rPr lang="en-US" sz="1600" i="1" dirty="0"/>
              <a:t>in vivo</a:t>
            </a:r>
            <a:r>
              <a:rPr lang="en-US" sz="1600" dirty="0"/>
              <a:t>, to be able to predict the behavior of normal and pathologic states of the coagulation system. To reach that goal it is necessary to include the missing parts into our existing model. These parts include the interactions of proteins with membrane surfaces, the role of </a:t>
            </a:r>
            <a:r>
              <a:rPr lang="en-US" sz="1600" dirty="0" err="1"/>
              <a:t>microparticles</a:t>
            </a:r>
            <a:r>
              <a:rPr lang="en-US" sz="1600" dirty="0"/>
              <a:t> and cells, and the flow-mediated transport of all players in the </a:t>
            </a:r>
            <a:r>
              <a:rPr lang="en-US" sz="1600" dirty="0" smtClean="0"/>
              <a:t>system.</a:t>
            </a:r>
            <a:endParaRPr lang="en-US" sz="1600" dirty="0"/>
          </a:p>
        </p:txBody>
      </p:sp>
      <p:sp>
        <p:nvSpPr>
          <p:cNvPr id="5" name="Slide Number Placeholder 4"/>
          <p:cNvSpPr>
            <a:spLocks noGrp="1"/>
          </p:cNvSpPr>
          <p:nvPr>
            <p:ph type="sldNum" sz="quarter" idx="10"/>
          </p:nvPr>
        </p:nvSpPr>
        <p:spPr/>
        <p:txBody>
          <a:bodyPr/>
          <a:lstStyle/>
          <a:p>
            <a:fld id="{EF332930-5803-4883-A2E2-918346451C43}" type="slidenum">
              <a:rPr lang="en-US" smtClean="0"/>
              <a:pPr/>
              <a:t>12</a:t>
            </a:fld>
            <a:endParaRPr lang="en-US"/>
          </a:p>
        </p:txBody>
      </p:sp>
    </p:spTree>
    <p:custDataLst>
      <p:tags r:id="rId1"/>
    </p:custDataLst>
    <p:extLst>
      <p:ext uri="{BB962C8B-B14F-4D97-AF65-F5344CB8AC3E}">
        <p14:creationId xmlns:p14="http://schemas.microsoft.com/office/powerpoint/2010/main" val="1129787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a14="http://schemas.microsoft.com/office/drawing/2010/main"/>
            </a:ext>
          </a:extLst>
        </p:spPr>
        <p:txBody>
          <a:bodyPr wrap="square" lIns="0" tIns="0" rIns="0" bIns="0" anchor="t"/>
          <a:lstStyle/>
          <a:p>
            <a:pPr>
              <a:spcBef>
                <a:spcPts val="0"/>
              </a:spcBef>
              <a:spcAft>
                <a:spcPts val="0"/>
              </a:spcAft>
            </a:pPr>
            <a:r>
              <a:rPr lang="en-US" dirty="0"/>
              <a:t>Modeling of complex biological systems</a:t>
            </a:r>
            <a:br>
              <a:rPr lang="en-US" dirty="0"/>
            </a:br>
            <a:r>
              <a:rPr lang="en-US" sz="2000" dirty="0" smtClean="0">
                <a:solidFill>
                  <a:schemeClr val="accent2"/>
                </a:solidFill>
              </a:rPr>
              <a:t>Genetic algorithm</a:t>
            </a:r>
            <a:endParaRPr lang="en-US" dirty="0">
              <a:solidFill>
                <a:schemeClr val="accent2"/>
              </a:solidFill>
            </a:endParaRPr>
          </a:p>
        </p:txBody>
      </p:sp>
      <p:sp>
        <p:nvSpPr>
          <p:cNvPr id="3" name="Text Placeholder 2"/>
          <p:cNvSpPr>
            <a:spLocks noGrp="1"/>
          </p:cNvSpPr>
          <p:nvPr>
            <p:ph type="body" idx="1"/>
            <p:custDataLst>
              <p:tags r:id="rId3"/>
            </p:custDataLst>
          </p:nvPr>
        </p:nvSpPr>
        <p:spPr>
          <a:xfrm>
            <a:off x="392113" y="1714500"/>
            <a:ext cx="8359775" cy="4381500"/>
          </a:xfrm>
          <a:ln w="0"/>
          <a:effectLst/>
          <a:extLst>
            <a:ext uri="{53640926-AAD7-44D8-BBD7-CCE9431645EC}">
              <a14:shadowObscured xmlns:a14="http://schemas.microsoft.com/office/drawing/2010/main"/>
            </a:ext>
          </a:extLst>
        </p:spPr>
        <p:txBody>
          <a:bodyPr wrap="square" lIns="0" tIns="0" rIns="0" bIns="0"/>
          <a:lstStyle/>
          <a:p>
            <a:r>
              <a:rPr lang="en-US" sz="1400" dirty="0" smtClean="0"/>
              <a:t>Schematic </a:t>
            </a:r>
            <a:r>
              <a:rPr lang="en-US" sz="1400" dirty="0" smtClean="0"/>
              <a:t>workflow </a:t>
            </a:r>
            <a:r>
              <a:rPr lang="en-US" sz="1400" dirty="0"/>
              <a:t>of the embedded genetic algorithm. The procedure starts by randomly generating an initial </a:t>
            </a:r>
            <a:r>
              <a:rPr lang="en-US" sz="1400" dirty="0" smtClean="0"/>
              <a:t>population</a:t>
            </a:r>
            <a:r>
              <a:rPr lang="en-US" sz="1400" dirty="0"/>
              <a:t>, which then enters the optimization cycle as the </a:t>
            </a:r>
            <a:r>
              <a:rPr lang="en-US" sz="1400" dirty="0" smtClean="0"/>
              <a:t>first </a:t>
            </a:r>
            <a:r>
              <a:rPr lang="en-US" sz="1400" dirty="0"/>
              <a:t>start population. Within the cycle the selection of </a:t>
            </a:r>
            <a:r>
              <a:rPr lang="en-US" sz="1400" dirty="0" smtClean="0"/>
              <a:t>hypotheses according </a:t>
            </a:r>
            <a:r>
              <a:rPr lang="en-US" sz="1400" dirty="0"/>
              <a:t>to </a:t>
            </a:r>
            <a:r>
              <a:rPr lang="en-US" sz="1400" dirty="0" smtClean="0"/>
              <a:t>fitness</a:t>
            </a:r>
            <a:r>
              <a:rPr lang="en-US" sz="1400" dirty="0"/>
              <a:t>, randomly selection of couples, the generation of </a:t>
            </a:r>
            <a:r>
              <a:rPr lang="en-US" sz="1400" dirty="0" smtClean="0"/>
              <a:t>offspring </a:t>
            </a:r>
            <a:r>
              <a:rPr lang="en-US" sz="1400" dirty="0"/>
              <a:t>population, and the formation of </a:t>
            </a:r>
            <a:r>
              <a:rPr lang="en-US" sz="1400" dirty="0" smtClean="0"/>
              <a:t>the next </a:t>
            </a:r>
            <a:r>
              <a:rPr lang="en-US" sz="1400" dirty="0"/>
              <a:t>generation start population is repeated.</a:t>
            </a:r>
          </a:p>
        </p:txBody>
      </p:sp>
      <p:pic>
        <p:nvPicPr>
          <p:cNvPr id="2051" name="Picture 3" descr="C:\Users\nlv22097\Desktop\bmc_v20110801\figure4-geneticsearch.JP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899592" y="2852936"/>
            <a:ext cx="7019925" cy="37242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EF332930-5803-4883-A2E2-918346451C43}" type="slidenum">
              <a:rPr lang="en-US" smtClean="0"/>
              <a:pPr/>
              <a:t>13</a:t>
            </a:fld>
            <a:endParaRPr lang="en-US"/>
          </a:p>
        </p:txBody>
      </p:sp>
    </p:spTree>
    <p:custDataLst>
      <p:tags r:id="rId1"/>
    </p:custDataLst>
    <p:extLst>
      <p:ext uri="{BB962C8B-B14F-4D97-AF65-F5344CB8AC3E}">
        <p14:creationId xmlns:p14="http://schemas.microsoft.com/office/powerpoint/2010/main" val="822970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of complex biological systems</a:t>
            </a:r>
            <a:br>
              <a:rPr lang="en-US" dirty="0" smtClean="0"/>
            </a:br>
            <a:r>
              <a:rPr lang="en-US" sz="2000" dirty="0" smtClean="0">
                <a:solidFill>
                  <a:schemeClr val="accent2"/>
                </a:solidFill>
              </a:rPr>
              <a:t>Human blood coagulation</a:t>
            </a:r>
            <a:endParaRPr lang="en-US" sz="2000" dirty="0">
              <a:solidFill>
                <a:schemeClr val="accent2"/>
              </a:solidFill>
            </a:endParaRPr>
          </a:p>
        </p:txBody>
      </p:sp>
      <p:pic>
        <p:nvPicPr>
          <p:cNvPr id="7" name="Picture 7"/>
          <p:cNvPicPr>
            <a:picLocks noChangeAspect="1" noChangeArrowheads="1"/>
          </p:cNvPicPr>
          <p:nvPr>
            <p:custDataLst>
              <p:tags r:id="rId2"/>
            </p:custDataLst>
          </p:nvPr>
        </p:nvPicPr>
        <p:blipFill>
          <a:blip r:embed="rId19" cstate="print"/>
          <a:srcRect/>
          <a:stretch>
            <a:fillRect/>
          </a:stretch>
        </p:blipFill>
        <p:spPr bwMode="auto">
          <a:xfrm>
            <a:off x="421328" y="1491521"/>
            <a:ext cx="1362792" cy="1678217"/>
          </a:xfrm>
          <a:prstGeom prst="rect">
            <a:avLst/>
          </a:prstGeom>
          <a:noFill/>
          <a:ln w="9525">
            <a:noFill/>
            <a:miter lim="800000"/>
            <a:headEnd/>
            <a:tailEnd/>
          </a:ln>
        </p:spPr>
      </p:pic>
      <p:pic>
        <p:nvPicPr>
          <p:cNvPr id="8" name="Picture 4" descr="sepsis.gif"/>
          <p:cNvPicPr>
            <a:picLocks noChangeAspect="1"/>
          </p:cNvPicPr>
          <p:nvPr>
            <p:custDataLst>
              <p:tags r:id="rId3"/>
            </p:custDataLst>
          </p:nvPr>
        </p:nvPicPr>
        <p:blipFill>
          <a:blip r:embed="rId20" cstate="print"/>
          <a:srcRect/>
          <a:stretch>
            <a:fillRect/>
          </a:stretch>
        </p:blipFill>
        <p:spPr bwMode="auto">
          <a:xfrm>
            <a:off x="6716504" y="1491521"/>
            <a:ext cx="1999425" cy="1679517"/>
          </a:xfrm>
          <a:prstGeom prst="rect">
            <a:avLst/>
          </a:prstGeom>
          <a:noFill/>
          <a:ln w="9525">
            <a:noFill/>
            <a:miter lim="800000"/>
            <a:headEnd/>
            <a:tailEnd/>
          </a:ln>
        </p:spPr>
      </p:pic>
      <p:pic>
        <p:nvPicPr>
          <p:cNvPr id="9" name="Picture 8" descr="KapstokModel.tif"/>
          <p:cNvPicPr>
            <a:picLocks noChangeAspect="1" noChangeArrowheads="1"/>
          </p:cNvPicPr>
          <p:nvPr>
            <p:custDataLst>
              <p:tags r:id="rId4"/>
            </p:custDataLst>
          </p:nvPr>
        </p:nvPicPr>
        <p:blipFill>
          <a:blip r:embed="rId21" cstate="print"/>
          <a:srcRect/>
          <a:stretch>
            <a:fillRect/>
          </a:stretch>
        </p:blipFill>
        <p:spPr bwMode="auto">
          <a:xfrm>
            <a:off x="1889401" y="1479351"/>
            <a:ext cx="4716016" cy="2304256"/>
          </a:xfrm>
          <a:prstGeom prst="rect">
            <a:avLst/>
          </a:prstGeom>
          <a:noFill/>
          <a:ln w="9525">
            <a:noFill/>
            <a:miter lim="800000"/>
            <a:headEnd/>
            <a:tailEnd/>
          </a:ln>
        </p:spPr>
      </p:pic>
      <p:sp>
        <p:nvSpPr>
          <p:cNvPr id="14" name="Rounded Rectangle 13"/>
          <p:cNvSpPr>
            <a:spLocks noChangeAspect="1"/>
          </p:cNvSpPr>
          <p:nvPr/>
        </p:nvSpPr>
        <p:spPr bwMode="auto">
          <a:xfrm>
            <a:off x="4829546" y="4233058"/>
            <a:ext cx="3851875" cy="1993224"/>
          </a:xfrm>
          <a:prstGeom prst="roundRect">
            <a:avLst/>
          </a:prstGeom>
          <a:noFill/>
          <a:ln w="1016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grpSp>
        <p:nvGrpSpPr>
          <p:cNvPr id="25" name="Group 52"/>
          <p:cNvGrpSpPr>
            <a:grpSpLocks noChangeAspect="1"/>
          </p:cNvGrpSpPr>
          <p:nvPr/>
        </p:nvGrpSpPr>
        <p:grpSpPr>
          <a:xfrm>
            <a:off x="5085363" y="4284432"/>
            <a:ext cx="3494143" cy="1850615"/>
            <a:chOff x="2044029" y="2636910"/>
            <a:chExt cx="7420978" cy="4006442"/>
          </a:xfrm>
        </p:grpSpPr>
        <p:sp>
          <p:nvSpPr>
            <p:cNvPr id="26" name="Oval 4"/>
            <p:cNvSpPr>
              <a:spLocks noChangeArrowheads="1"/>
            </p:cNvSpPr>
            <p:nvPr>
              <p:custDataLst>
                <p:tags r:id="rId7"/>
              </p:custDataLst>
            </p:nvPr>
          </p:nvSpPr>
          <p:spPr bwMode="auto">
            <a:xfrm>
              <a:off x="4564038" y="2924942"/>
              <a:ext cx="1735137" cy="1749425"/>
            </a:xfrm>
            <a:prstGeom prst="ellipse">
              <a:avLst/>
            </a:prstGeom>
            <a:blipFill dpi="0" rotWithShape="1">
              <a:blip r:embed="rId22" cstate="print"/>
              <a:srcRect/>
              <a:stretch>
                <a:fillRect/>
              </a:stretch>
            </a:blipFill>
            <a:ln w="9525">
              <a:solidFill>
                <a:schemeClr val="bg2"/>
              </a:solidFill>
              <a:round/>
              <a:headEnd/>
              <a:tailEnd/>
            </a:ln>
          </p:spPr>
          <p:txBody>
            <a:bodyPr wrap="none" anchor="ctr"/>
            <a:lstStyle/>
            <a:p>
              <a:pPr algn="ctr"/>
              <a:endParaRPr lang="en-US"/>
            </a:p>
          </p:txBody>
        </p:sp>
        <p:sp>
          <p:nvSpPr>
            <p:cNvPr id="27" name="Oval 5" descr="cellular_platelets"/>
            <p:cNvSpPr>
              <a:spLocks noChangeArrowheads="1"/>
            </p:cNvSpPr>
            <p:nvPr>
              <p:custDataLst>
                <p:tags r:id="rId8"/>
              </p:custDataLst>
            </p:nvPr>
          </p:nvSpPr>
          <p:spPr bwMode="auto">
            <a:xfrm>
              <a:off x="5212108" y="4509116"/>
              <a:ext cx="1736725" cy="1749425"/>
            </a:xfrm>
            <a:prstGeom prst="ellipse">
              <a:avLst/>
            </a:prstGeom>
            <a:blipFill dpi="0" rotWithShape="1">
              <a:blip r:embed="rId23" cstate="print"/>
              <a:srcRect/>
              <a:stretch>
                <a:fillRect/>
              </a:stretch>
            </a:blipFill>
            <a:ln w="9525">
              <a:solidFill>
                <a:schemeClr val="bg2"/>
              </a:solidFill>
              <a:round/>
              <a:headEnd/>
              <a:tailEnd/>
            </a:ln>
          </p:spPr>
          <p:txBody>
            <a:bodyPr wrap="none" anchor="ctr"/>
            <a:lstStyle/>
            <a:p>
              <a:pPr algn="ctr"/>
              <a:endParaRPr lang="en-US"/>
            </a:p>
          </p:txBody>
        </p:sp>
        <p:sp>
          <p:nvSpPr>
            <p:cNvPr id="28" name="Oval 27"/>
            <p:cNvSpPr/>
            <p:nvPr>
              <p:custDataLst>
                <p:tags r:id="rId9"/>
              </p:custDataLst>
            </p:nvPr>
          </p:nvSpPr>
          <p:spPr bwMode="auto">
            <a:xfrm>
              <a:off x="3987973" y="4077070"/>
              <a:ext cx="1735199" cy="1749599"/>
            </a:xfrm>
            <a:prstGeom prst="ellipse">
              <a:avLst/>
            </a:prstGeom>
            <a:blipFill>
              <a:blip r:embed="rId24" cstate="prin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29" name="Oval 6" descr="Inflammation2"/>
            <p:cNvSpPr>
              <a:spLocks noChangeArrowheads="1"/>
            </p:cNvSpPr>
            <p:nvPr>
              <p:custDataLst>
                <p:tags r:id="rId10"/>
              </p:custDataLst>
            </p:nvPr>
          </p:nvSpPr>
          <p:spPr bwMode="auto">
            <a:xfrm>
              <a:off x="5933405" y="3101203"/>
              <a:ext cx="1735137" cy="1749425"/>
            </a:xfrm>
            <a:prstGeom prst="ellipse">
              <a:avLst/>
            </a:prstGeom>
            <a:blipFill dpi="0" rotWithShape="1">
              <a:blip r:embed="rId25" cstate="print"/>
              <a:srcRect/>
              <a:stretch>
                <a:fillRect/>
              </a:stretch>
            </a:blipFill>
            <a:ln w="9525">
              <a:solidFill>
                <a:schemeClr val="bg2"/>
              </a:solidFill>
              <a:round/>
              <a:headEnd/>
              <a:tailEnd/>
            </a:ln>
          </p:spPr>
          <p:txBody>
            <a:bodyPr wrap="none" anchor="ctr"/>
            <a:lstStyle/>
            <a:p>
              <a:pPr algn="ctr"/>
              <a:endParaRPr lang="en-US"/>
            </a:p>
          </p:txBody>
        </p:sp>
        <p:sp>
          <p:nvSpPr>
            <p:cNvPr id="30" name="Oval 70" descr="plasmin"/>
            <p:cNvSpPr>
              <a:spLocks noChangeArrowheads="1"/>
            </p:cNvSpPr>
            <p:nvPr>
              <p:custDataLst>
                <p:tags r:id="rId11"/>
              </p:custDataLst>
            </p:nvPr>
          </p:nvSpPr>
          <p:spPr bwMode="auto">
            <a:xfrm>
              <a:off x="2829843" y="4152128"/>
              <a:ext cx="1735136" cy="1749425"/>
            </a:xfrm>
            <a:prstGeom prst="ellipse">
              <a:avLst/>
            </a:prstGeom>
            <a:blipFill dpi="0" rotWithShape="1">
              <a:blip r:embed="rId26" cstate="print"/>
              <a:srcRect/>
              <a:stretch>
                <a:fillRect/>
              </a:stretch>
            </a:blipFill>
            <a:ln w="9525">
              <a:solidFill>
                <a:schemeClr val="bg2"/>
              </a:solidFill>
              <a:round/>
              <a:headEnd/>
              <a:tailEnd/>
            </a:ln>
          </p:spPr>
          <p:txBody>
            <a:bodyPr wrap="none" anchor="ctr"/>
            <a:lstStyle/>
            <a:p>
              <a:pPr algn="ctr"/>
              <a:endParaRPr lang="en-US"/>
            </a:p>
          </p:txBody>
        </p:sp>
        <p:sp>
          <p:nvSpPr>
            <p:cNvPr id="31" name="Text Box 9"/>
            <p:cNvSpPr txBox="1">
              <a:spLocks noChangeArrowheads="1"/>
            </p:cNvSpPr>
            <p:nvPr>
              <p:custDataLst>
                <p:tags r:id="rId12"/>
              </p:custDataLst>
            </p:nvPr>
          </p:nvSpPr>
          <p:spPr bwMode="auto">
            <a:xfrm>
              <a:off x="4092381" y="2636910"/>
              <a:ext cx="2125339" cy="549709"/>
            </a:xfrm>
            <a:prstGeom prst="rect">
              <a:avLst/>
            </a:prstGeom>
            <a:solidFill>
              <a:schemeClr val="bg1"/>
            </a:solidFill>
            <a:ln w="9525">
              <a:solidFill>
                <a:schemeClr val="bg2"/>
              </a:solidFill>
              <a:miter lim="800000"/>
              <a:headEnd/>
              <a:tailEnd/>
            </a:ln>
          </p:spPr>
          <p:txBody>
            <a:bodyPr wrap="square">
              <a:spAutoFit/>
            </a:bodyPr>
            <a:lstStyle/>
            <a:p>
              <a:pPr algn="ctr"/>
              <a:r>
                <a:rPr lang="en-US" sz="1050" b="1" dirty="0">
                  <a:solidFill>
                    <a:schemeClr val="bg2"/>
                  </a:solidFill>
                </a:rPr>
                <a:t>Endothelium</a:t>
              </a:r>
              <a:endParaRPr lang="en-US" sz="1200" b="1" dirty="0">
                <a:solidFill>
                  <a:schemeClr val="bg2"/>
                </a:solidFill>
              </a:endParaRPr>
            </a:p>
          </p:txBody>
        </p:sp>
        <p:sp>
          <p:nvSpPr>
            <p:cNvPr id="32" name="Text Box 10"/>
            <p:cNvSpPr txBox="1">
              <a:spLocks noChangeArrowheads="1"/>
            </p:cNvSpPr>
            <p:nvPr>
              <p:custDataLst>
                <p:tags r:id="rId13"/>
              </p:custDataLst>
            </p:nvPr>
          </p:nvSpPr>
          <p:spPr bwMode="auto">
            <a:xfrm>
              <a:off x="2044029" y="4041933"/>
              <a:ext cx="2048352" cy="549709"/>
            </a:xfrm>
            <a:prstGeom prst="rect">
              <a:avLst/>
            </a:prstGeom>
            <a:solidFill>
              <a:schemeClr val="bg1"/>
            </a:solidFill>
            <a:ln w="9525">
              <a:solidFill>
                <a:schemeClr val="bg2"/>
              </a:solidFill>
              <a:miter lim="800000"/>
              <a:headEnd/>
              <a:tailEnd/>
            </a:ln>
          </p:spPr>
          <p:txBody>
            <a:bodyPr wrap="square">
              <a:spAutoFit/>
            </a:bodyPr>
            <a:lstStyle/>
            <a:p>
              <a:r>
                <a:rPr lang="en-US" sz="1050" b="1" dirty="0">
                  <a:solidFill>
                    <a:schemeClr val="bg2"/>
                  </a:solidFill>
                </a:rPr>
                <a:t>Fibrinolysis</a:t>
              </a:r>
              <a:endParaRPr lang="en-US" sz="1200" b="1" dirty="0">
                <a:solidFill>
                  <a:schemeClr val="bg2"/>
                </a:solidFill>
              </a:endParaRPr>
            </a:p>
          </p:txBody>
        </p:sp>
        <p:sp>
          <p:nvSpPr>
            <p:cNvPr id="33" name="Text Box 12"/>
            <p:cNvSpPr txBox="1">
              <a:spLocks noChangeArrowheads="1"/>
            </p:cNvSpPr>
            <p:nvPr>
              <p:custDataLst>
                <p:tags r:id="rId14"/>
              </p:custDataLst>
            </p:nvPr>
          </p:nvSpPr>
          <p:spPr bwMode="auto">
            <a:xfrm>
              <a:off x="7188117" y="3789037"/>
              <a:ext cx="2276890" cy="566366"/>
            </a:xfrm>
            <a:prstGeom prst="rect">
              <a:avLst/>
            </a:prstGeom>
            <a:solidFill>
              <a:schemeClr val="bg1"/>
            </a:solidFill>
            <a:ln w="9525">
              <a:solidFill>
                <a:schemeClr val="bg2"/>
              </a:solidFill>
              <a:miter lim="800000"/>
              <a:headEnd/>
              <a:tailEnd/>
            </a:ln>
          </p:spPr>
          <p:txBody>
            <a:bodyPr wrap="square">
              <a:spAutoFit/>
            </a:bodyPr>
            <a:lstStyle/>
            <a:p>
              <a:pPr algn="ctr"/>
              <a:r>
                <a:rPr lang="en-US" sz="1050" b="1" dirty="0">
                  <a:solidFill>
                    <a:schemeClr val="bg2"/>
                  </a:solidFill>
                </a:rPr>
                <a:t>Inflammation</a:t>
              </a:r>
              <a:endParaRPr lang="en-US" sz="1200" b="1" dirty="0">
                <a:solidFill>
                  <a:schemeClr val="bg2"/>
                </a:solidFill>
              </a:endParaRPr>
            </a:p>
          </p:txBody>
        </p:sp>
        <p:sp>
          <p:nvSpPr>
            <p:cNvPr id="34" name="Oval 8" descr="thrombin"/>
            <p:cNvSpPr>
              <a:spLocks noChangeArrowheads="1"/>
            </p:cNvSpPr>
            <p:nvPr>
              <p:custDataLst>
                <p:tags r:id="rId15"/>
              </p:custDataLst>
            </p:nvPr>
          </p:nvSpPr>
          <p:spPr bwMode="auto">
            <a:xfrm>
              <a:off x="3067967" y="4747443"/>
              <a:ext cx="1735137" cy="1749425"/>
            </a:xfrm>
            <a:prstGeom prst="ellipse">
              <a:avLst/>
            </a:prstGeom>
            <a:blipFill dpi="0" rotWithShape="1">
              <a:blip r:embed="rId27" cstate="print"/>
              <a:srcRect/>
              <a:stretch>
                <a:fillRect/>
              </a:stretch>
            </a:blipFill>
            <a:ln w="9525">
              <a:solidFill>
                <a:srgbClr val="C00000"/>
              </a:solidFill>
              <a:round/>
              <a:headEnd/>
              <a:tailEnd/>
            </a:ln>
          </p:spPr>
          <p:txBody>
            <a:bodyPr wrap="none" anchor="ctr"/>
            <a:lstStyle/>
            <a:p>
              <a:pPr algn="ctr"/>
              <a:endParaRPr lang="en-US"/>
            </a:p>
          </p:txBody>
        </p:sp>
        <p:sp>
          <p:nvSpPr>
            <p:cNvPr id="35" name="Text Box 13"/>
            <p:cNvSpPr txBox="1">
              <a:spLocks noChangeArrowheads="1"/>
            </p:cNvSpPr>
            <p:nvPr>
              <p:custDataLst>
                <p:tags r:id="rId16"/>
              </p:custDataLst>
            </p:nvPr>
          </p:nvSpPr>
          <p:spPr bwMode="auto">
            <a:xfrm>
              <a:off x="6580259" y="5949275"/>
              <a:ext cx="1639772" cy="566366"/>
            </a:xfrm>
            <a:prstGeom prst="rect">
              <a:avLst/>
            </a:prstGeom>
            <a:solidFill>
              <a:schemeClr val="bg1"/>
            </a:solidFill>
            <a:ln w="9525">
              <a:solidFill>
                <a:schemeClr val="bg2"/>
              </a:solidFill>
              <a:miter lim="800000"/>
              <a:headEnd/>
              <a:tailEnd/>
            </a:ln>
          </p:spPr>
          <p:txBody>
            <a:bodyPr wrap="square">
              <a:spAutoFit/>
            </a:bodyPr>
            <a:lstStyle/>
            <a:p>
              <a:pPr algn="ctr"/>
              <a:r>
                <a:rPr lang="en-US" sz="1050" b="1" dirty="0">
                  <a:solidFill>
                    <a:schemeClr val="bg2"/>
                  </a:solidFill>
                </a:rPr>
                <a:t>Platelets</a:t>
              </a:r>
              <a:endParaRPr lang="en-US" sz="1200" b="1" dirty="0">
                <a:solidFill>
                  <a:schemeClr val="bg2"/>
                </a:solidFill>
              </a:endParaRPr>
            </a:p>
          </p:txBody>
        </p:sp>
        <p:sp>
          <p:nvSpPr>
            <p:cNvPr id="36" name="Text Box 11"/>
            <p:cNvSpPr txBox="1">
              <a:spLocks noChangeArrowheads="1"/>
            </p:cNvSpPr>
            <p:nvPr>
              <p:custDataLst>
                <p:tags r:id="rId17"/>
              </p:custDataLst>
            </p:nvPr>
          </p:nvSpPr>
          <p:spPr bwMode="auto">
            <a:xfrm>
              <a:off x="2044029" y="6093643"/>
              <a:ext cx="3312541" cy="549709"/>
            </a:xfrm>
            <a:prstGeom prst="rect">
              <a:avLst/>
            </a:prstGeom>
            <a:solidFill>
              <a:schemeClr val="bg1"/>
            </a:solidFill>
            <a:ln w="9525">
              <a:solidFill>
                <a:srgbClr val="C00000"/>
              </a:solidFill>
              <a:miter lim="800000"/>
              <a:headEnd/>
              <a:tailEnd/>
            </a:ln>
          </p:spPr>
          <p:txBody>
            <a:bodyPr wrap="square">
              <a:spAutoFit/>
            </a:bodyPr>
            <a:lstStyle/>
            <a:p>
              <a:pPr algn="ctr"/>
              <a:r>
                <a:rPr lang="en-US" sz="1050" b="1" dirty="0" smtClean="0">
                  <a:solidFill>
                    <a:srgbClr val="C00000"/>
                  </a:solidFill>
                </a:rPr>
                <a:t>Coagulation Cascade</a:t>
              </a:r>
              <a:endParaRPr lang="en-US" sz="1050" b="1" dirty="0">
                <a:solidFill>
                  <a:srgbClr val="C00000"/>
                </a:solidFill>
              </a:endParaRPr>
            </a:p>
          </p:txBody>
        </p:sp>
      </p:grpSp>
      <p:sp>
        <p:nvSpPr>
          <p:cNvPr id="37" name="Rectangle 36"/>
          <p:cNvSpPr/>
          <p:nvPr>
            <p:custDataLst>
              <p:tags r:id="rId5"/>
            </p:custDataLst>
          </p:nvPr>
        </p:nvSpPr>
        <p:spPr>
          <a:xfrm>
            <a:off x="446346" y="4644895"/>
            <a:ext cx="3827849" cy="1169551"/>
          </a:xfrm>
          <a:prstGeom prst="rect">
            <a:avLst/>
          </a:prstGeom>
          <a:ln w="0">
            <a:noFill/>
          </a:ln>
        </p:spPr>
        <p:txBody>
          <a:bodyPr wrap="square" anchor="ctr">
            <a:spAutoFit/>
          </a:bodyPr>
          <a:lstStyle/>
          <a:p>
            <a:r>
              <a:rPr lang="en-US" sz="1400" dirty="0">
                <a:solidFill>
                  <a:schemeClr val="accent2"/>
                </a:solidFill>
              </a:rPr>
              <a:t>Goal: Quantitative, biologically realistic model</a:t>
            </a:r>
          </a:p>
          <a:p>
            <a:pPr marL="741363" lvl="1" indent="-285750">
              <a:buFont typeface="Arial" pitchFamily="34" charset="0"/>
              <a:buChar char="•"/>
            </a:pPr>
            <a:r>
              <a:rPr lang="en-US" sz="1400" dirty="0">
                <a:solidFill>
                  <a:schemeClr val="accent2"/>
                </a:solidFill>
              </a:rPr>
              <a:t>Hundreds of protein interactions</a:t>
            </a:r>
          </a:p>
          <a:p>
            <a:pPr marL="741363" lvl="1" indent="-285750">
              <a:buFont typeface="Arial" pitchFamily="34" charset="0"/>
              <a:buChar char="•"/>
            </a:pPr>
            <a:r>
              <a:rPr lang="en-US" sz="1400" dirty="0">
                <a:solidFill>
                  <a:schemeClr val="accent2"/>
                </a:solidFill>
              </a:rPr>
              <a:t>Blood flow effects</a:t>
            </a:r>
          </a:p>
          <a:p>
            <a:pPr marL="741363" lvl="1" indent="-285750">
              <a:buFont typeface="Arial" pitchFamily="34" charset="0"/>
              <a:buChar char="•"/>
            </a:pPr>
            <a:r>
              <a:rPr lang="en-US" sz="1400" dirty="0" smtClean="0">
                <a:solidFill>
                  <a:schemeClr val="accent2"/>
                </a:solidFill>
              </a:rPr>
              <a:t>Spatiotemporal </a:t>
            </a:r>
            <a:r>
              <a:rPr lang="en-US" sz="1400" dirty="0">
                <a:solidFill>
                  <a:schemeClr val="accent2"/>
                </a:solidFill>
              </a:rPr>
              <a:t>simulation of clot formation</a:t>
            </a:r>
          </a:p>
        </p:txBody>
      </p:sp>
      <p:sp>
        <p:nvSpPr>
          <p:cNvPr id="38" name="Rounded Rectangle 37"/>
          <p:cNvSpPr>
            <a:spLocks noChangeAspect="1"/>
          </p:cNvSpPr>
          <p:nvPr>
            <p:custDataLst>
              <p:tags r:id="rId6"/>
            </p:custDataLst>
          </p:nvPr>
        </p:nvSpPr>
        <p:spPr bwMode="auto">
          <a:xfrm>
            <a:off x="446345" y="4233058"/>
            <a:ext cx="3827849" cy="1993224"/>
          </a:xfrm>
          <a:prstGeom prst="roundRect">
            <a:avLst/>
          </a:prstGeom>
          <a:noFill/>
          <a:ln w="1016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3" name="Slide Number Placeholder 2"/>
          <p:cNvSpPr>
            <a:spLocks noGrp="1"/>
          </p:cNvSpPr>
          <p:nvPr>
            <p:ph type="sldNum" sz="quarter" idx="10"/>
          </p:nvPr>
        </p:nvSpPr>
        <p:spPr/>
        <p:txBody>
          <a:bodyPr/>
          <a:lstStyle/>
          <a:p>
            <a:pPr>
              <a:defRPr/>
            </a:pPr>
            <a:fld id="{02ED3939-9FF6-4C1A-A7D2-8879D44A11FD}" type="slidenum">
              <a:rPr lang="nl-NL" smtClean="0"/>
              <a:pPr>
                <a:defRPr/>
              </a:pPr>
              <a:t>2</a:t>
            </a:fld>
            <a:endParaRPr lang="nl-NL"/>
          </a:p>
        </p:txBody>
      </p:sp>
    </p:spTree>
    <p:custDataLst>
      <p:tags r:id="rId1"/>
    </p:custDataLst>
    <p:extLst>
      <p:ext uri="{BB962C8B-B14F-4D97-AF65-F5344CB8AC3E}">
        <p14:creationId xmlns:p14="http://schemas.microsoft.com/office/powerpoint/2010/main" val="2500942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a14="http://schemas.microsoft.com/office/drawing/2010/main"/>
            </a:ext>
          </a:extLst>
        </p:spPr>
        <p:txBody>
          <a:bodyPr wrap="square" lIns="0" tIns="0" rIns="0" bIns="0" anchor="t"/>
          <a:lstStyle/>
          <a:p>
            <a:pPr>
              <a:spcBef>
                <a:spcPts val="0"/>
              </a:spcBef>
              <a:spcAft>
                <a:spcPts val="0"/>
              </a:spcAft>
            </a:pPr>
            <a:r>
              <a:rPr lang="en-US" dirty="0"/>
              <a:t>Modeling of complex biological </a:t>
            </a:r>
            <a:r>
              <a:rPr lang="en-US" dirty="0" smtClean="0"/>
              <a:t>systems</a:t>
            </a:r>
            <a:br>
              <a:rPr lang="en-US" dirty="0" smtClean="0"/>
            </a:br>
            <a:r>
              <a:rPr lang="en-US" sz="2000" dirty="0" smtClean="0">
                <a:solidFill>
                  <a:schemeClr val="accent2"/>
                </a:solidFill>
              </a:rPr>
              <a:t>Model characteristics</a:t>
            </a:r>
            <a:endParaRPr lang="en-US" sz="2000" dirty="0">
              <a:solidFill>
                <a:schemeClr val="accent2"/>
              </a:solidFill>
            </a:endParaRPr>
          </a:p>
        </p:txBody>
      </p:sp>
      <p:sp>
        <p:nvSpPr>
          <p:cNvPr id="3" name="Text Placeholder 2"/>
          <p:cNvSpPr>
            <a:spLocks noGrp="1"/>
          </p:cNvSpPr>
          <p:nvPr>
            <p:ph type="body" idx="1"/>
            <p:custDataLst>
              <p:tags r:id="rId3"/>
            </p:custDataLst>
          </p:nvPr>
        </p:nvSpPr>
        <p:spPr>
          <a:xfrm>
            <a:off x="539552" y="1758147"/>
            <a:ext cx="4176464" cy="3255030"/>
          </a:xfrm>
          <a:ln w="0"/>
          <a:effectLst/>
          <a:extLst>
            <a:ext uri="{53640926-AAD7-44D8-BBD7-CCE9431645EC}">
              <a14:shadowObscured xmlns:a14="http://schemas.microsoft.com/office/drawing/2010/main"/>
            </a:ext>
          </a:extLst>
        </p:spPr>
        <p:txBody>
          <a:bodyPr wrap="square" lIns="0" tIns="0" rIns="0" bIns="0"/>
          <a:lstStyle/>
          <a:p>
            <a:pPr marL="0" indent="0">
              <a:buNone/>
            </a:pPr>
            <a:r>
              <a:rPr lang="en-US" dirty="0" smtClean="0"/>
              <a:t>First </a:t>
            </a:r>
            <a:r>
              <a:rPr lang="en-US" dirty="0"/>
              <a:t>order, non-linear ODE </a:t>
            </a:r>
            <a:r>
              <a:rPr lang="en-US" dirty="0" smtClean="0"/>
              <a:t>system</a:t>
            </a:r>
          </a:p>
          <a:p>
            <a:r>
              <a:rPr lang="en-US" sz="1800" dirty="0" smtClean="0"/>
              <a:t>Known </a:t>
            </a:r>
            <a:r>
              <a:rPr lang="en-US" sz="1800" dirty="0"/>
              <a:t>state variables (protein concentrations</a:t>
            </a:r>
            <a:r>
              <a:rPr lang="en-US" sz="1800" dirty="0" smtClean="0"/>
              <a:t>)</a:t>
            </a:r>
          </a:p>
          <a:p>
            <a:r>
              <a:rPr lang="en-US" sz="1800" dirty="0" smtClean="0"/>
              <a:t>Hundreds of </a:t>
            </a:r>
            <a:r>
              <a:rPr lang="en-US" sz="1800" dirty="0"/>
              <a:t>unknown reaction rate </a:t>
            </a:r>
            <a:r>
              <a:rPr lang="en-US" sz="1800" dirty="0" smtClean="0"/>
              <a:t>constants</a:t>
            </a:r>
          </a:p>
          <a:p>
            <a:endParaRPr lang="en-US" dirty="0" smtClean="0"/>
          </a:p>
          <a:p>
            <a:pPr marL="0" indent="0">
              <a:buNone/>
            </a:pPr>
            <a:r>
              <a:rPr lang="en-US" dirty="0" smtClean="0"/>
              <a:t>Parameter estimation </a:t>
            </a:r>
            <a:r>
              <a:rPr lang="en-US" dirty="0"/>
              <a:t>by fitting the model to </a:t>
            </a:r>
            <a:endParaRPr lang="en-US" dirty="0" smtClean="0"/>
          </a:p>
          <a:p>
            <a:r>
              <a:rPr lang="en-US" sz="1800" dirty="0" smtClean="0"/>
              <a:t>Experimental </a:t>
            </a:r>
            <a:r>
              <a:rPr lang="en-US" sz="1800" dirty="0" smtClean="0"/>
              <a:t>data</a:t>
            </a:r>
          </a:p>
          <a:p>
            <a:r>
              <a:rPr lang="en-US" sz="1800" dirty="0" smtClean="0"/>
              <a:t>Theoretical </a:t>
            </a:r>
            <a:r>
              <a:rPr lang="en-US" sz="1800" dirty="0" smtClean="0"/>
              <a:t>constraints</a:t>
            </a:r>
            <a:endParaRPr lang="en-US" sz="1800" dirty="0"/>
          </a:p>
        </p:txBody>
      </p:sp>
      <p:sp>
        <p:nvSpPr>
          <p:cNvPr id="17" name="Content Placeholder 5"/>
          <p:cNvSpPr txBox="1">
            <a:spLocks/>
          </p:cNvSpPr>
          <p:nvPr>
            <p:custDataLst>
              <p:tags r:id="rId4"/>
            </p:custDataLst>
          </p:nvPr>
        </p:nvSpPr>
        <p:spPr bwMode="auto">
          <a:xfrm>
            <a:off x="323529" y="5661248"/>
            <a:ext cx="8479160" cy="634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pPr algn="ctr">
              <a:buFontTx/>
              <a:buNone/>
            </a:pPr>
            <a:r>
              <a:rPr lang="en-US" dirty="0" err="1" smtClean="0">
                <a:solidFill>
                  <a:schemeClr val="accent2"/>
                </a:solidFill>
              </a:rPr>
              <a:t>BiG</a:t>
            </a:r>
            <a:r>
              <a:rPr lang="en-US" dirty="0" smtClean="0">
                <a:solidFill>
                  <a:schemeClr val="accent2"/>
                </a:solidFill>
              </a:rPr>
              <a:t> Grid allows to analyze the full model </a:t>
            </a:r>
            <a:r>
              <a:rPr lang="en-US" dirty="0" smtClean="0">
                <a:solidFill>
                  <a:schemeClr val="accent2"/>
                </a:solidFill>
              </a:rPr>
              <a:t>complexity</a:t>
            </a:r>
            <a:endParaRPr lang="en-US" dirty="0" smtClean="0">
              <a:solidFill>
                <a:schemeClr val="accent2"/>
              </a:solidFill>
            </a:endParaRPr>
          </a:p>
        </p:txBody>
      </p:sp>
      <p:sp>
        <p:nvSpPr>
          <p:cNvPr id="21" name="Rounded Rectangle 20"/>
          <p:cNvSpPr>
            <a:spLocks noChangeAspect="1"/>
          </p:cNvSpPr>
          <p:nvPr>
            <p:custDataLst>
              <p:tags r:id="rId5"/>
            </p:custDataLst>
          </p:nvPr>
        </p:nvSpPr>
        <p:spPr bwMode="auto">
          <a:xfrm>
            <a:off x="323528" y="1564834"/>
            <a:ext cx="4570665" cy="3664365"/>
          </a:xfrm>
          <a:prstGeom prst="roundRect">
            <a:avLst/>
          </a:prstGeom>
          <a:noFill/>
          <a:ln w="1016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pic>
        <p:nvPicPr>
          <p:cNvPr id="23" name="Picture 2" descr="C:\Users\nlv22097\Desktop\bmc_v20110801\figure2-thrombincurve.JPG"/>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022538" y="3621379"/>
            <a:ext cx="2141220" cy="16078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data\Experiments\LMWHStudy\TGA_analysis\VKA1CC1_025_20pMTF.jpg"/>
          <p:cNvPicPr>
            <a:picLocks noChangeAspect="1" noChangeArrowheads="1"/>
          </p:cNvPicPr>
          <p:nvPr>
            <p:custDataLst>
              <p:tags r:id="rId7"/>
            </p:custDataLst>
          </p:nvPr>
        </p:nvPicPr>
        <p:blipFill rotWithShape="1">
          <a:blip r:embed="rId14" cstate="print">
            <a:extLst>
              <a:ext uri="{28A0092B-C50C-407E-A947-70E740481C1C}">
                <a14:useLocalDpi xmlns:a14="http://schemas.microsoft.com/office/drawing/2010/main" val="0"/>
              </a:ext>
            </a:extLst>
          </a:blip>
          <a:stretch/>
        </p:blipFill>
        <p:spPr bwMode="auto">
          <a:xfrm>
            <a:off x="4984309" y="3621379"/>
            <a:ext cx="2133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a:spLocks noChangeAspect="1"/>
          </p:cNvSpPr>
          <p:nvPr>
            <p:custDataLst>
              <p:tags r:id="rId8"/>
            </p:custDataLst>
          </p:nvPr>
        </p:nvSpPr>
        <p:spPr bwMode="auto">
          <a:xfrm>
            <a:off x="5088718" y="1564834"/>
            <a:ext cx="3827849" cy="1136103"/>
          </a:xfrm>
          <a:prstGeom prst="roundRect">
            <a:avLst/>
          </a:prstGeom>
          <a:noFill/>
          <a:ln w="1016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28" name="Rectangle 27"/>
          <p:cNvSpPr/>
          <p:nvPr>
            <p:custDataLst>
              <p:tags r:id="rId9"/>
            </p:custDataLst>
          </p:nvPr>
        </p:nvSpPr>
        <p:spPr>
          <a:xfrm>
            <a:off x="5092125" y="1763553"/>
            <a:ext cx="3827849" cy="738664"/>
          </a:xfrm>
          <a:prstGeom prst="rect">
            <a:avLst/>
          </a:prstGeom>
          <a:ln w="0">
            <a:noFill/>
          </a:ln>
        </p:spPr>
        <p:txBody>
          <a:bodyPr wrap="square">
            <a:spAutoFit/>
          </a:bodyPr>
          <a:lstStyle/>
          <a:p>
            <a:r>
              <a:rPr lang="en-US" sz="1400" i="1" dirty="0" smtClean="0">
                <a:solidFill>
                  <a:schemeClr val="accent2"/>
                </a:solidFill>
              </a:rPr>
              <a:t>In </a:t>
            </a:r>
            <a:r>
              <a:rPr lang="en-US" sz="1400" i="1" dirty="0" err="1">
                <a:solidFill>
                  <a:schemeClr val="accent2"/>
                </a:solidFill>
              </a:rPr>
              <a:t>silico</a:t>
            </a:r>
            <a:r>
              <a:rPr lang="en-US" sz="1400" i="1" dirty="0">
                <a:solidFill>
                  <a:schemeClr val="accent2"/>
                </a:solidFill>
              </a:rPr>
              <a:t> </a:t>
            </a:r>
            <a:r>
              <a:rPr lang="en-US" sz="1400" dirty="0">
                <a:solidFill>
                  <a:schemeClr val="accent2"/>
                </a:solidFill>
              </a:rPr>
              <a:t>model of the human blood coagulation cascade, simulating the enzymatic processes in a thrombin generation assay (TGA).</a:t>
            </a:r>
            <a:endParaRPr lang="en-US" sz="1400" dirty="0">
              <a:solidFill>
                <a:schemeClr val="accent2"/>
              </a:solidFill>
            </a:endParaRPr>
          </a:p>
        </p:txBody>
      </p:sp>
      <p:sp>
        <p:nvSpPr>
          <p:cNvPr id="18" name="Slide Number Placeholder 17"/>
          <p:cNvSpPr>
            <a:spLocks noGrp="1"/>
          </p:cNvSpPr>
          <p:nvPr>
            <p:ph type="sldNum" sz="quarter" idx="10"/>
          </p:nvPr>
        </p:nvSpPr>
        <p:spPr/>
        <p:txBody>
          <a:bodyPr/>
          <a:lstStyle/>
          <a:p>
            <a:fld id="{EF332930-5803-4883-A2E2-918346451C43}" type="slidenum">
              <a:rPr lang="en-US" smtClean="0"/>
              <a:pPr/>
              <a:t>3</a:t>
            </a:fld>
            <a:endParaRPr lang="en-US"/>
          </a:p>
        </p:txBody>
      </p:sp>
      <p:sp>
        <p:nvSpPr>
          <p:cNvPr id="25" name="Oval 8" descr="thrombin"/>
          <p:cNvSpPr>
            <a:spLocks noChangeArrowheads="1"/>
          </p:cNvSpPr>
          <p:nvPr>
            <p:custDataLst>
              <p:tags r:id="rId10"/>
            </p:custDataLst>
          </p:nvPr>
        </p:nvSpPr>
        <p:spPr bwMode="auto">
          <a:xfrm>
            <a:off x="7865090" y="2484914"/>
            <a:ext cx="816984" cy="808077"/>
          </a:xfrm>
          <a:prstGeom prst="ellipse">
            <a:avLst/>
          </a:prstGeom>
          <a:blipFill dpi="0" rotWithShape="1">
            <a:blip r:embed="rId15" cstate="print"/>
            <a:srcRect/>
            <a:stretch>
              <a:fillRect/>
            </a:stretch>
          </a:blipFill>
          <a:ln w="9525">
            <a:solidFill>
              <a:srgbClr val="C00000"/>
            </a:solidFill>
            <a:round/>
            <a:headEnd/>
            <a:tailEnd/>
          </a:ln>
        </p:spPr>
        <p:txBody>
          <a:bodyPr wrap="none" anchor="ctr"/>
          <a:lstStyle/>
          <a:p>
            <a:pPr algn="ctr"/>
            <a:endParaRPr lang="en-US"/>
          </a:p>
        </p:txBody>
      </p:sp>
      <p:sp>
        <p:nvSpPr>
          <p:cNvPr id="26" name="Text Box 11"/>
          <p:cNvSpPr txBox="1">
            <a:spLocks noChangeArrowheads="1"/>
          </p:cNvSpPr>
          <p:nvPr>
            <p:custDataLst>
              <p:tags r:id="rId11"/>
            </p:custDataLst>
          </p:nvPr>
        </p:nvSpPr>
        <p:spPr bwMode="auto">
          <a:xfrm>
            <a:off x="7382972" y="3106737"/>
            <a:ext cx="1559699" cy="253916"/>
          </a:xfrm>
          <a:prstGeom prst="rect">
            <a:avLst/>
          </a:prstGeom>
          <a:solidFill>
            <a:schemeClr val="bg1"/>
          </a:solidFill>
          <a:ln w="9525">
            <a:solidFill>
              <a:srgbClr val="C00000"/>
            </a:solidFill>
            <a:miter lim="800000"/>
            <a:headEnd/>
            <a:tailEnd/>
          </a:ln>
        </p:spPr>
        <p:txBody>
          <a:bodyPr wrap="square">
            <a:spAutoFit/>
          </a:bodyPr>
          <a:lstStyle/>
          <a:p>
            <a:pPr algn="ctr"/>
            <a:r>
              <a:rPr lang="en-US" sz="1050" b="1" dirty="0" smtClean="0">
                <a:solidFill>
                  <a:srgbClr val="C00000"/>
                </a:solidFill>
              </a:rPr>
              <a:t>Coagulation Cascade</a:t>
            </a:r>
            <a:endParaRPr lang="en-US" sz="1050" b="1" dirty="0">
              <a:solidFill>
                <a:srgbClr val="C00000"/>
              </a:solidFill>
            </a:endParaRPr>
          </a:p>
        </p:txBody>
      </p:sp>
    </p:spTree>
    <p:custDataLst>
      <p:tags r:id="rId1"/>
    </p:custDataLst>
    <p:extLst>
      <p:ext uri="{BB962C8B-B14F-4D97-AF65-F5344CB8AC3E}">
        <p14:creationId xmlns:p14="http://schemas.microsoft.com/office/powerpoint/2010/main" val="25173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of complex biological systems</a:t>
            </a:r>
            <a:br>
              <a:rPr lang="en-US" dirty="0"/>
            </a:br>
            <a:r>
              <a:rPr lang="en-US" sz="2000" dirty="0" smtClean="0">
                <a:solidFill>
                  <a:schemeClr val="accent2"/>
                </a:solidFill>
              </a:rPr>
              <a:t>Optimization methods</a:t>
            </a:r>
            <a:endParaRPr lang="en-US" dirty="0">
              <a:solidFill>
                <a:schemeClr val="accent2"/>
              </a:solidFill>
            </a:endParaRPr>
          </a:p>
        </p:txBody>
      </p:sp>
      <p:sp>
        <p:nvSpPr>
          <p:cNvPr id="3" name="Text Placeholder 2"/>
          <p:cNvSpPr>
            <a:spLocks noGrp="1"/>
          </p:cNvSpPr>
          <p:nvPr>
            <p:ph type="body" idx="1"/>
          </p:nvPr>
        </p:nvSpPr>
        <p:spPr>
          <a:xfrm>
            <a:off x="467544" y="1714499"/>
            <a:ext cx="5400600" cy="767539"/>
          </a:xfrm>
        </p:spPr>
        <p:txBody>
          <a:bodyPr/>
          <a:lstStyle/>
          <a:p>
            <a:pPr marL="0" indent="0">
              <a:buNone/>
            </a:pPr>
            <a:r>
              <a:rPr lang="en-US" dirty="0" smtClean="0"/>
              <a:t>Developing a new parameter estimation method</a:t>
            </a:r>
          </a:p>
          <a:p>
            <a:pPr marL="0" indent="0">
              <a:buNone/>
            </a:pPr>
            <a:r>
              <a:rPr lang="en-US" sz="1400" dirty="0" smtClean="0"/>
              <a:t>Parameter </a:t>
            </a:r>
            <a:r>
              <a:rPr lang="en-US" sz="1400" dirty="0"/>
              <a:t>estimation </a:t>
            </a:r>
            <a:r>
              <a:rPr lang="en-US" sz="1400" dirty="0" smtClean="0"/>
              <a:t>= Solving the inverse problem</a:t>
            </a:r>
          </a:p>
        </p:txBody>
      </p:sp>
      <p:sp>
        <p:nvSpPr>
          <p:cNvPr id="7" name="Text Placeholder 2"/>
          <p:cNvSpPr txBox="1">
            <a:spLocks/>
          </p:cNvSpPr>
          <p:nvPr/>
        </p:nvSpPr>
        <p:spPr bwMode="auto">
          <a:xfrm>
            <a:off x="395536" y="2805102"/>
            <a:ext cx="8352928" cy="2064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r>
              <a:rPr lang="en-US" dirty="0" smtClean="0"/>
              <a:t>Optimization methods minimize misfit between measured and simulated curves as a function of underlying model parameters</a:t>
            </a:r>
          </a:p>
          <a:p>
            <a:pPr lvl="1"/>
            <a:r>
              <a:rPr lang="en-US" sz="1800" dirty="0" smtClean="0"/>
              <a:t>Integration </a:t>
            </a:r>
            <a:r>
              <a:rPr lang="en-US" sz="1800" dirty="0"/>
              <a:t>of the ODE system for the entire duration of the </a:t>
            </a:r>
            <a:r>
              <a:rPr lang="en-US" sz="1800" dirty="0" smtClean="0"/>
              <a:t>measurement</a:t>
            </a:r>
          </a:p>
          <a:p>
            <a:pPr lvl="1">
              <a:buFont typeface="Wingdings" pitchFamily="2" charset="2"/>
              <a:buChar char="à"/>
            </a:pPr>
            <a:r>
              <a:rPr lang="en-US" sz="1800" dirty="0" smtClean="0">
                <a:sym typeface="Wingdings" pitchFamily="2" charset="2"/>
              </a:rPr>
              <a:t>Numerical </a:t>
            </a:r>
            <a:r>
              <a:rPr lang="en-US" sz="1800" dirty="0" smtClean="0">
                <a:sym typeface="Wingdings" pitchFamily="2" charset="2"/>
              </a:rPr>
              <a:t>integration requires up to 100% of the computation time</a:t>
            </a:r>
          </a:p>
          <a:p>
            <a:pPr marL="457200" lvl="1" indent="0">
              <a:buNone/>
            </a:pPr>
            <a:r>
              <a:rPr lang="en-US" sz="1800" dirty="0" smtClean="0">
                <a:sym typeface="Wingdings" pitchFamily="2" charset="2"/>
              </a:rPr>
              <a:t>    (for complex systems)</a:t>
            </a:r>
            <a:endParaRPr lang="en-US" sz="1800" dirty="0"/>
          </a:p>
        </p:txBody>
      </p:sp>
      <p:sp>
        <p:nvSpPr>
          <p:cNvPr id="10" name="Rounded Rectangle 9"/>
          <p:cNvSpPr>
            <a:spLocks noChangeAspect="1"/>
          </p:cNvSpPr>
          <p:nvPr>
            <p:custDataLst>
              <p:tags r:id="rId2"/>
            </p:custDataLst>
          </p:nvPr>
        </p:nvSpPr>
        <p:spPr bwMode="auto">
          <a:xfrm>
            <a:off x="323528" y="1564835"/>
            <a:ext cx="5688632" cy="917204"/>
          </a:xfrm>
          <a:prstGeom prst="roundRect">
            <a:avLst/>
          </a:prstGeom>
          <a:noFill/>
          <a:ln w="1016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1" name="Rounded Rectangle 10"/>
          <p:cNvSpPr>
            <a:spLocks noChangeAspect="1"/>
          </p:cNvSpPr>
          <p:nvPr>
            <p:custDataLst>
              <p:tags r:id="rId3"/>
            </p:custDataLst>
          </p:nvPr>
        </p:nvSpPr>
        <p:spPr bwMode="auto">
          <a:xfrm>
            <a:off x="1547664" y="5504177"/>
            <a:ext cx="6840760" cy="909091"/>
          </a:xfrm>
          <a:prstGeom prst="roundRect">
            <a:avLst/>
          </a:prstGeom>
          <a:noFill/>
          <a:ln w="1016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2" name="Text Placeholder 2"/>
          <p:cNvSpPr txBox="1">
            <a:spLocks/>
          </p:cNvSpPr>
          <p:nvPr/>
        </p:nvSpPr>
        <p:spPr bwMode="auto">
          <a:xfrm>
            <a:off x="1547664" y="5673179"/>
            <a:ext cx="6840760" cy="740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pPr marL="0" indent="0" algn="ctr">
              <a:buNone/>
            </a:pPr>
            <a:r>
              <a:rPr lang="en-US" sz="1800" dirty="0" smtClean="0">
                <a:solidFill>
                  <a:schemeClr val="accent2"/>
                </a:solidFill>
                <a:sym typeface="Wingdings" pitchFamily="2" charset="2"/>
              </a:rPr>
              <a:t>Method that only requires to integrate </a:t>
            </a:r>
            <a:r>
              <a:rPr lang="en-US" sz="1800" dirty="0">
                <a:solidFill>
                  <a:schemeClr val="accent2"/>
                </a:solidFill>
                <a:sym typeface="Wingdings" pitchFamily="2" charset="2"/>
              </a:rPr>
              <a:t>certain time </a:t>
            </a:r>
            <a:r>
              <a:rPr lang="en-US" sz="1800" dirty="0" smtClean="0">
                <a:solidFill>
                  <a:schemeClr val="accent2"/>
                </a:solidFill>
                <a:sym typeface="Wingdings" pitchFamily="2" charset="2"/>
              </a:rPr>
              <a:t>windows of the ODE system</a:t>
            </a:r>
          </a:p>
        </p:txBody>
      </p:sp>
      <p:sp>
        <p:nvSpPr>
          <p:cNvPr id="8" name="Down Arrow 7"/>
          <p:cNvSpPr/>
          <p:nvPr/>
        </p:nvSpPr>
        <p:spPr bwMode="auto">
          <a:xfrm>
            <a:off x="4662010" y="4869159"/>
            <a:ext cx="612068" cy="432049"/>
          </a:xfrm>
          <a:prstGeom prst="downArrow">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3" name="Text Placeholder 2"/>
          <p:cNvSpPr txBox="1">
            <a:spLocks/>
          </p:cNvSpPr>
          <p:nvPr/>
        </p:nvSpPr>
        <p:spPr bwMode="auto">
          <a:xfrm>
            <a:off x="6012160" y="1639667"/>
            <a:ext cx="1444352" cy="767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ctr"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pPr marL="0" indent="0" algn="ctr">
              <a:buFontTx/>
              <a:buNone/>
            </a:pPr>
            <a:r>
              <a:rPr lang="en-US" b="1" dirty="0" smtClean="0">
                <a:solidFill>
                  <a:srgbClr val="C00000"/>
                </a:solidFill>
              </a:rPr>
              <a:t>Why?</a:t>
            </a:r>
          </a:p>
        </p:txBody>
      </p:sp>
      <p:sp>
        <p:nvSpPr>
          <p:cNvPr id="4" name="Slide Number Placeholder 3"/>
          <p:cNvSpPr>
            <a:spLocks noGrp="1"/>
          </p:cNvSpPr>
          <p:nvPr>
            <p:ph type="sldNum" sz="quarter" idx="10"/>
          </p:nvPr>
        </p:nvSpPr>
        <p:spPr/>
        <p:txBody>
          <a:bodyPr/>
          <a:lstStyle/>
          <a:p>
            <a:fld id="{EF332930-5803-4883-A2E2-918346451C43}" type="slidenum">
              <a:rPr lang="en-US" smtClean="0"/>
              <a:pPr/>
              <a:t>4</a:t>
            </a:fld>
            <a:endParaRPr lang="en-US"/>
          </a:p>
        </p:txBody>
      </p:sp>
    </p:spTree>
    <p:custDataLst>
      <p:tags r:id="rId1"/>
    </p:custDataLst>
    <p:extLst>
      <p:ext uri="{BB962C8B-B14F-4D97-AF65-F5344CB8AC3E}">
        <p14:creationId xmlns:p14="http://schemas.microsoft.com/office/powerpoint/2010/main" val="3856587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of complex biological systems</a:t>
            </a:r>
            <a:br>
              <a:rPr lang="en-US" dirty="0"/>
            </a:br>
            <a:r>
              <a:rPr lang="en-US" sz="2000" dirty="0" smtClean="0">
                <a:solidFill>
                  <a:schemeClr val="accent2"/>
                </a:solidFill>
              </a:rPr>
              <a:t>Beam search framework</a:t>
            </a:r>
            <a:endParaRPr lang="en-US" dirty="0">
              <a:solidFill>
                <a:schemeClr val="accent2"/>
              </a:solidFill>
            </a:endParaRPr>
          </a:p>
        </p:txBody>
      </p:sp>
      <p:sp>
        <p:nvSpPr>
          <p:cNvPr id="3" name="Text Placeholder 2"/>
          <p:cNvSpPr>
            <a:spLocks noGrp="1"/>
          </p:cNvSpPr>
          <p:nvPr>
            <p:ph type="body" idx="1"/>
          </p:nvPr>
        </p:nvSpPr>
        <p:spPr>
          <a:xfrm>
            <a:off x="611560" y="1772816"/>
            <a:ext cx="3960440" cy="2520280"/>
          </a:xfrm>
        </p:spPr>
        <p:txBody>
          <a:bodyPr/>
          <a:lstStyle/>
          <a:p>
            <a:pPr marL="0" indent="0">
              <a:buNone/>
            </a:pPr>
            <a:r>
              <a:rPr lang="en-US" dirty="0" smtClean="0"/>
              <a:t>Beam </a:t>
            </a:r>
            <a:r>
              <a:rPr lang="en-US" dirty="0"/>
              <a:t>search </a:t>
            </a:r>
            <a:r>
              <a:rPr lang="en-US" dirty="0" smtClean="0"/>
              <a:t>approach:</a:t>
            </a:r>
          </a:p>
          <a:p>
            <a:r>
              <a:rPr lang="en-US" sz="1800" dirty="0" smtClean="0"/>
              <a:t>Left </a:t>
            </a:r>
            <a:r>
              <a:rPr lang="en-US" sz="1800" dirty="0"/>
              <a:t>to right search along the time </a:t>
            </a:r>
            <a:r>
              <a:rPr lang="en-US" sz="1800" dirty="0" smtClean="0"/>
              <a:t>axis</a:t>
            </a:r>
          </a:p>
          <a:p>
            <a:r>
              <a:rPr lang="en-US" sz="1800" dirty="0" smtClean="0"/>
              <a:t>Efficient </a:t>
            </a:r>
            <a:r>
              <a:rPr lang="en-US" sz="1800" dirty="0"/>
              <a:t>pruning procedure rejects insufficient hypotheses </a:t>
            </a:r>
            <a:r>
              <a:rPr lang="en-US" sz="1800" dirty="0" smtClean="0"/>
              <a:t>earlier</a:t>
            </a:r>
          </a:p>
          <a:p>
            <a:r>
              <a:rPr lang="en-US" sz="1800" dirty="0" smtClean="0"/>
              <a:t>Integrated </a:t>
            </a:r>
            <a:r>
              <a:rPr lang="en-US" sz="1800" dirty="0"/>
              <a:t>search space expansion allows for the redirection </a:t>
            </a:r>
            <a:r>
              <a:rPr lang="en-US" sz="1800" dirty="0" smtClean="0"/>
              <a:t>into </a:t>
            </a:r>
            <a:r>
              <a:rPr lang="en-US" sz="1800" dirty="0"/>
              <a:t>successful </a:t>
            </a:r>
            <a:r>
              <a:rPr lang="en-US" sz="1800" dirty="0" smtClean="0"/>
              <a:t>regions</a:t>
            </a:r>
            <a:endParaRPr lang="en-US" sz="1800" dirty="0"/>
          </a:p>
        </p:txBody>
      </p:sp>
      <p:pic>
        <p:nvPicPr>
          <p:cNvPr id="1026" name="Picture 2" descr="C:\Users\nlv22097\Desktop\bmc_v20110801\figure3-checkpoi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124" y="1772816"/>
            <a:ext cx="4286250" cy="422433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a:spLocks noChangeAspect="1"/>
          </p:cNvSpPr>
          <p:nvPr>
            <p:custDataLst>
              <p:tags r:id="rId2"/>
            </p:custDataLst>
          </p:nvPr>
        </p:nvSpPr>
        <p:spPr bwMode="auto">
          <a:xfrm>
            <a:off x="323528" y="1564834"/>
            <a:ext cx="4464496" cy="2872278"/>
          </a:xfrm>
          <a:prstGeom prst="roundRect">
            <a:avLst/>
          </a:prstGeom>
          <a:noFill/>
          <a:ln w="1016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4" name="Slide Number Placeholder 3"/>
          <p:cNvSpPr>
            <a:spLocks noGrp="1"/>
          </p:cNvSpPr>
          <p:nvPr>
            <p:ph type="sldNum" sz="quarter" idx="10"/>
          </p:nvPr>
        </p:nvSpPr>
        <p:spPr/>
        <p:txBody>
          <a:bodyPr/>
          <a:lstStyle/>
          <a:p>
            <a:fld id="{EF332930-5803-4883-A2E2-918346451C43}" type="slidenum">
              <a:rPr lang="en-US" smtClean="0"/>
              <a:pPr/>
              <a:t>5</a:t>
            </a:fld>
            <a:endParaRPr lang="en-US"/>
          </a:p>
        </p:txBody>
      </p:sp>
    </p:spTree>
    <p:custDataLst>
      <p:tags r:id="rId1"/>
    </p:custDataLst>
    <p:extLst>
      <p:ext uri="{BB962C8B-B14F-4D97-AF65-F5344CB8AC3E}">
        <p14:creationId xmlns:p14="http://schemas.microsoft.com/office/powerpoint/2010/main" val="3806215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nlv22097\Desktop\bmc_v20110801\figure5-geneticbeamsearch.JPG"/>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t="67020"/>
          <a:stretch/>
        </p:blipFill>
        <p:spPr bwMode="auto">
          <a:xfrm>
            <a:off x="3117038" y="3749967"/>
            <a:ext cx="6048672" cy="2171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lv22097\Desktop\bmc_v20110801\figure5-geneticbeamsearch.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2107"/>
          <a:stretch/>
        </p:blipFill>
        <p:spPr bwMode="auto">
          <a:xfrm>
            <a:off x="3405070" y="1700808"/>
            <a:ext cx="4968552" cy="20491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4"/>
            </p:custDataLst>
          </p:nvPr>
        </p:nvSpPr>
        <p:spPr>
          <a:xfrm>
            <a:off x="392113" y="565150"/>
            <a:ext cx="8359775" cy="914400"/>
          </a:xfrm>
          <a:ln w="0"/>
          <a:effectLst/>
          <a:extLst>
            <a:ext uri="{53640926-AAD7-44D8-BBD7-CCE9431645EC}">
              <a14:shadowObscured xmlns:a14="http://schemas.microsoft.com/office/drawing/2010/main"/>
            </a:ext>
          </a:extLst>
        </p:spPr>
        <p:txBody>
          <a:bodyPr wrap="square" lIns="0" tIns="0" rIns="0" bIns="0" anchor="t"/>
          <a:lstStyle/>
          <a:p>
            <a:pPr>
              <a:spcBef>
                <a:spcPts val="0"/>
              </a:spcBef>
              <a:spcAft>
                <a:spcPts val="0"/>
              </a:spcAft>
            </a:pPr>
            <a:r>
              <a:rPr lang="en-US" dirty="0"/>
              <a:t>Modeling of complex biological systems</a:t>
            </a:r>
            <a:br>
              <a:rPr lang="en-US" dirty="0"/>
            </a:br>
            <a:r>
              <a:rPr lang="en-US" sz="2000" dirty="0">
                <a:solidFill>
                  <a:schemeClr val="accent2"/>
                </a:solidFill>
              </a:rPr>
              <a:t>Beam </a:t>
            </a:r>
            <a:r>
              <a:rPr lang="en-US" sz="2000" dirty="0" smtClean="0">
                <a:solidFill>
                  <a:schemeClr val="accent2"/>
                </a:solidFill>
              </a:rPr>
              <a:t>search: principle</a:t>
            </a:r>
            <a:endParaRPr lang="en-US" dirty="0"/>
          </a:p>
        </p:txBody>
      </p:sp>
      <p:sp>
        <p:nvSpPr>
          <p:cNvPr id="3" name="Text Placeholder 2"/>
          <p:cNvSpPr>
            <a:spLocks noGrp="1"/>
          </p:cNvSpPr>
          <p:nvPr>
            <p:ph type="body" idx="1"/>
            <p:custDataLst>
              <p:tags r:id="rId5"/>
            </p:custDataLst>
          </p:nvPr>
        </p:nvSpPr>
        <p:spPr>
          <a:xfrm>
            <a:off x="392113" y="1700808"/>
            <a:ext cx="3012957" cy="4395191"/>
          </a:xfrm>
          <a:ln w="0"/>
          <a:effectLst/>
          <a:extLst>
            <a:ext uri="{53640926-AAD7-44D8-BBD7-CCE9431645EC}">
              <a14:shadowObscured xmlns:a14="http://schemas.microsoft.com/office/drawing/2010/main"/>
            </a:ext>
          </a:extLst>
        </p:spPr>
        <p:txBody>
          <a:bodyPr wrap="square" lIns="0" tIns="0" rIns="0" bIns="0"/>
          <a:lstStyle/>
          <a:p>
            <a:pPr marL="254000" lvl="1">
              <a:buFontTx/>
              <a:buChar char="•"/>
            </a:pPr>
            <a:r>
              <a:rPr lang="en-US" sz="1400" dirty="0" smtClean="0"/>
              <a:t>Initialization: </a:t>
            </a:r>
          </a:p>
          <a:p>
            <a:pPr marL="711200" lvl="2"/>
            <a:r>
              <a:rPr lang="en-US" sz="1050" dirty="0" smtClean="0"/>
              <a:t>Random generation of hypotheses</a:t>
            </a:r>
          </a:p>
          <a:p>
            <a:pPr marL="254000" lvl="1">
              <a:buFontTx/>
              <a:buChar char="•"/>
            </a:pPr>
            <a:endParaRPr lang="en-US" sz="1400" dirty="0" smtClean="0"/>
          </a:p>
          <a:p>
            <a:pPr marL="254000" lvl="1">
              <a:buFontTx/>
              <a:buChar char="•"/>
            </a:pPr>
            <a:r>
              <a:rPr lang="en-US" sz="1400" dirty="0" smtClean="0"/>
              <a:t>Optimization loop (A): </a:t>
            </a:r>
          </a:p>
          <a:p>
            <a:pPr marL="711200" lvl="2"/>
            <a:r>
              <a:rPr lang="en-US" sz="1050" dirty="0" smtClean="0"/>
              <a:t>Repeated until  for sufficient no. of hypotheses are excepted</a:t>
            </a:r>
          </a:p>
          <a:p>
            <a:pPr marL="254000" lvl="1">
              <a:buFontTx/>
              <a:buChar char="•"/>
            </a:pPr>
            <a:endParaRPr lang="en-US" sz="1400" dirty="0" smtClean="0"/>
          </a:p>
          <a:p>
            <a:pPr marL="254000" lvl="1">
              <a:buFontTx/>
              <a:buChar char="•"/>
            </a:pPr>
            <a:r>
              <a:rPr lang="en-US" sz="1400" dirty="0" smtClean="0"/>
              <a:t>Time </a:t>
            </a:r>
            <a:r>
              <a:rPr lang="en-US" sz="1400" dirty="0"/>
              <a:t>frame </a:t>
            </a:r>
            <a:r>
              <a:rPr lang="en-US" sz="1400" dirty="0" smtClean="0"/>
              <a:t>shift (B): </a:t>
            </a:r>
          </a:p>
          <a:p>
            <a:pPr marL="711200" lvl="2"/>
            <a:r>
              <a:rPr lang="en-US" sz="1050" dirty="0" smtClean="0"/>
              <a:t>Pruning for fulfilling criteria </a:t>
            </a:r>
            <a:r>
              <a:rPr lang="en-US" sz="1050" dirty="0"/>
              <a:t>of the </a:t>
            </a:r>
            <a:r>
              <a:rPr lang="en-US" sz="1050" dirty="0" smtClean="0"/>
              <a:t>following </a:t>
            </a:r>
            <a:r>
              <a:rPr lang="en-US" sz="1050" dirty="0"/>
              <a:t>time </a:t>
            </a:r>
            <a:r>
              <a:rPr lang="en-US" sz="1050" dirty="0" smtClean="0"/>
              <a:t>frame</a:t>
            </a:r>
          </a:p>
          <a:p>
            <a:pPr marL="254000" lvl="1">
              <a:buFontTx/>
              <a:buChar char="•"/>
            </a:pPr>
            <a:endParaRPr lang="en-US" sz="1400" dirty="0" smtClean="0"/>
          </a:p>
          <a:p>
            <a:pPr marL="254000" lvl="1">
              <a:buFontTx/>
              <a:buChar char="•"/>
            </a:pPr>
            <a:r>
              <a:rPr lang="en-US" sz="1400" dirty="0" smtClean="0"/>
              <a:t>Surviving </a:t>
            </a:r>
            <a:r>
              <a:rPr lang="en-US" sz="1400" dirty="0"/>
              <a:t>hypotheses are collected in the accepted population. </a:t>
            </a:r>
            <a:endParaRPr lang="en-US" sz="1400" dirty="0" smtClean="0"/>
          </a:p>
          <a:p>
            <a:pPr marL="254000" lvl="1">
              <a:buFontTx/>
              <a:buChar char="•"/>
            </a:pPr>
            <a:endParaRPr lang="en-US" sz="1400" dirty="0" smtClean="0"/>
          </a:p>
          <a:p>
            <a:pPr marL="254000" lvl="1">
              <a:buFontTx/>
              <a:buChar char="•"/>
            </a:pPr>
            <a:r>
              <a:rPr lang="en-US" sz="1400" dirty="0" smtClean="0"/>
              <a:t>All following initializations: </a:t>
            </a:r>
          </a:p>
          <a:p>
            <a:pPr marL="711200" lvl="2"/>
            <a:r>
              <a:rPr lang="en-US" sz="1050" dirty="0" smtClean="0"/>
              <a:t>Random </a:t>
            </a:r>
            <a:r>
              <a:rPr lang="en-US" sz="1050" dirty="0"/>
              <a:t>generation of </a:t>
            </a:r>
            <a:r>
              <a:rPr lang="en-US" sz="1050" dirty="0" smtClean="0"/>
              <a:t>hypotheses </a:t>
            </a:r>
          </a:p>
          <a:p>
            <a:pPr marL="711200" lvl="2"/>
            <a:r>
              <a:rPr lang="en-US" sz="1050" dirty="0" smtClean="0"/>
              <a:t>Offspring population</a:t>
            </a:r>
            <a:endParaRPr lang="en-US" sz="1050" dirty="0"/>
          </a:p>
        </p:txBody>
      </p:sp>
      <p:sp>
        <p:nvSpPr>
          <p:cNvPr id="7" name="Slide Number Placeholder 6"/>
          <p:cNvSpPr>
            <a:spLocks noGrp="1"/>
          </p:cNvSpPr>
          <p:nvPr>
            <p:ph type="sldNum" sz="quarter" idx="10"/>
          </p:nvPr>
        </p:nvSpPr>
        <p:spPr/>
        <p:txBody>
          <a:bodyPr/>
          <a:lstStyle/>
          <a:p>
            <a:fld id="{EF332930-5803-4883-A2E2-918346451C43}" type="slidenum">
              <a:rPr lang="en-US" smtClean="0"/>
              <a:pPr/>
              <a:t>6</a:t>
            </a:fld>
            <a:endParaRPr lang="en-US"/>
          </a:p>
        </p:txBody>
      </p:sp>
    </p:spTree>
    <p:custDataLst>
      <p:tags r:id="rId1"/>
    </p:custDataLst>
    <p:extLst>
      <p:ext uri="{BB962C8B-B14F-4D97-AF65-F5344CB8AC3E}">
        <p14:creationId xmlns:p14="http://schemas.microsoft.com/office/powerpoint/2010/main" val="284274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09673" y="3031591"/>
            <a:ext cx="1620203" cy="123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Modeling of complex biological systems</a:t>
            </a:r>
            <a:br>
              <a:rPr lang="en-US" dirty="0"/>
            </a:br>
            <a:r>
              <a:rPr lang="en-US" sz="2000" dirty="0" smtClean="0">
                <a:solidFill>
                  <a:schemeClr val="accent2"/>
                </a:solidFill>
              </a:rPr>
              <a:t>Results</a:t>
            </a:r>
            <a:endParaRPr lang="en-US" dirty="0">
              <a:solidFill>
                <a:schemeClr val="accent2"/>
              </a:solidFill>
            </a:endParaRPr>
          </a:p>
        </p:txBody>
      </p:sp>
      <p:sp>
        <p:nvSpPr>
          <p:cNvPr id="3" name="Text Placeholder 2"/>
          <p:cNvSpPr>
            <a:spLocks noGrp="1"/>
          </p:cNvSpPr>
          <p:nvPr>
            <p:ph type="body" idx="1"/>
          </p:nvPr>
        </p:nvSpPr>
        <p:spPr>
          <a:xfrm>
            <a:off x="583851" y="1628799"/>
            <a:ext cx="4132165" cy="1276853"/>
          </a:xfrm>
        </p:spPr>
        <p:txBody>
          <a:bodyPr anchor="ctr"/>
          <a:lstStyle/>
          <a:p>
            <a:pPr marL="0" indent="0">
              <a:buNone/>
            </a:pPr>
            <a:r>
              <a:rPr lang="en-US" dirty="0" smtClean="0"/>
              <a:t>1. </a:t>
            </a:r>
            <a:r>
              <a:rPr lang="en-US" dirty="0" smtClean="0"/>
              <a:t>Framework </a:t>
            </a:r>
            <a:r>
              <a:rPr lang="en-US" dirty="0" smtClean="0"/>
              <a:t>suitable to find (enough) good hypotheses?</a:t>
            </a:r>
          </a:p>
        </p:txBody>
      </p:sp>
      <p:sp>
        <p:nvSpPr>
          <p:cNvPr id="7" name="Rounded Rectangle 6"/>
          <p:cNvSpPr>
            <a:spLocks noChangeAspect="1"/>
          </p:cNvSpPr>
          <p:nvPr>
            <p:custDataLst>
              <p:tags r:id="rId3"/>
            </p:custDataLst>
          </p:nvPr>
        </p:nvSpPr>
        <p:spPr bwMode="auto">
          <a:xfrm>
            <a:off x="323528" y="1564834"/>
            <a:ext cx="4464496" cy="1360110"/>
          </a:xfrm>
          <a:prstGeom prst="roundRect">
            <a:avLst/>
          </a:prstGeom>
          <a:noFill/>
          <a:ln w="1016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pic>
        <p:nvPicPr>
          <p:cNvPr id="9" name="Picture 2" descr="C:\Users\nlv22097\Desktop\bmc_v20110801\Picture1.bmp"/>
          <p:cNvPicPr>
            <a:picLocks noChangeAspect="1" noChangeArrowheads="1"/>
          </p:cNvPicPr>
          <p:nvPr>
            <p:custDataLst>
              <p:tags r:id="rId4"/>
            </p:custDataLst>
          </p:nvPr>
        </p:nvPicPr>
        <p:blipFill rotWithShape="1">
          <a:blip r:embed="rId10" cstate="print">
            <a:extLst>
              <a:ext uri="{28A0092B-C50C-407E-A947-70E740481C1C}">
                <a14:useLocalDpi xmlns:a14="http://schemas.microsoft.com/office/drawing/2010/main" val="0"/>
              </a:ext>
            </a:extLst>
          </a:blip>
          <a:srcRect t="5791" r="32592"/>
          <a:stretch/>
        </p:blipFill>
        <p:spPr bwMode="auto">
          <a:xfrm>
            <a:off x="4854124" y="2301620"/>
            <a:ext cx="4103039" cy="296587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a:spLocks noChangeAspect="1"/>
          </p:cNvSpPr>
          <p:nvPr>
            <p:custDataLst>
              <p:tags r:id="rId5"/>
            </p:custDataLst>
          </p:nvPr>
        </p:nvSpPr>
        <p:spPr bwMode="auto">
          <a:xfrm>
            <a:off x="569996" y="4251160"/>
            <a:ext cx="3988149" cy="1121639"/>
          </a:xfrm>
          <a:prstGeom prst="roundRect">
            <a:avLst/>
          </a:prstGeom>
          <a:noFill/>
          <a:ln w="1016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1" name="Text Placeholder 2"/>
          <p:cNvSpPr txBox="1">
            <a:spLocks/>
          </p:cNvSpPr>
          <p:nvPr>
            <p:custDataLst>
              <p:tags r:id="rId6"/>
            </p:custDataLst>
          </p:nvPr>
        </p:nvSpPr>
        <p:spPr bwMode="auto">
          <a:xfrm>
            <a:off x="669713" y="4365521"/>
            <a:ext cx="3816424" cy="1007278"/>
          </a:xfrm>
          <a:prstGeom prst="rect">
            <a:avLst/>
          </a:prstGeom>
          <a:noFill/>
          <a:ln w="0">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r>
              <a:rPr lang="en-US" sz="1600" dirty="0" smtClean="0">
                <a:solidFill>
                  <a:schemeClr val="accent2"/>
                </a:solidFill>
              </a:rPr>
              <a:t>Implement, test &amp; optimize the framework</a:t>
            </a:r>
          </a:p>
          <a:p>
            <a:r>
              <a:rPr lang="en-US" sz="1600" dirty="0" smtClean="0">
                <a:solidFill>
                  <a:schemeClr val="accent2"/>
                </a:solidFill>
              </a:rPr>
              <a:t>Run the simulation/optimization</a:t>
            </a:r>
          </a:p>
        </p:txBody>
      </p:sp>
      <p:sp>
        <p:nvSpPr>
          <p:cNvPr id="12" name="Text Placeholder 2"/>
          <p:cNvSpPr txBox="1">
            <a:spLocks/>
          </p:cNvSpPr>
          <p:nvPr>
            <p:custDataLst>
              <p:tags r:id="rId7"/>
            </p:custDataLst>
          </p:nvPr>
        </p:nvSpPr>
        <p:spPr bwMode="auto">
          <a:xfrm>
            <a:off x="5357471" y="5157191"/>
            <a:ext cx="3096344" cy="936105"/>
          </a:xfrm>
          <a:prstGeom prst="rect">
            <a:avLst/>
          </a:prstGeom>
          <a:noFill/>
          <a:ln w="0">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pPr marL="0" indent="0">
              <a:buNone/>
            </a:pPr>
            <a:r>
              <a:rPr lang="en-US" sz="1600" dirty="0" smtClean="0"/>
              <a:t>1000 best-ranked hypotheses</a:t>
            </a:r>
          </a:p>
          <a:p>
            <a:r>
              <a:rPr lang="en-US" sz="1400" dirty="0" smtClean="0"/>
              <a:t>Dotted line: target curve</a:t>
            </a:r>
          </a:p>
          <a:p>
            <a:r>
              <a:rPr lang="en-US" sz="1400" dirty="0" smtClean="0"/>
              <a:t>Solid lines: accepted hypotheses</a:t>
            </a:r>
          </a:p>
        </p:txBody>
      </p:sp>
      <p:sp>
        <p:nvSpPr>
          <p:cNvPr id="14" name="Text Placeholder 2"/>
          <p:cNvSpPr txBox="1">
            <a:spLocks/>
          </p:cNvSpPr>
          <p:nvPr/>
        </p:nvSpPr>
        <p:spPr bwMode="auto">
          <a:xfrm>
            <a:off x="306250" y="3409292"/>
            <a:ext cx="4467919" cy="738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pPr marL="0" indent="0">
              <a:buFontTx/>
              <a:buNone/>
            </a:pPr>
            <a:endParaRPr lang="en-US" sz="1800" dirty="0" smtClean="0"/>
          </a:p>
          <a:p>
            <a:pPr marL="0" indent="0">
              <a:buFontTx/>
              <a:buNone/>
            </a:pPr>
            <a:r>
              <a:rPr lang="en-US" sz="1800" dirty="0" smtClean="0"/>
              <a:t>	  was used to:</a:t>
            </a:r>
            <a:endParaRPr lang="en-US" sz="1800" dirty="0"/>
          </a:p>
        </p:txBody>
      </p:sp>
      <p:sp>
        <p:nvSpPr>
          <p:cNvPr id="4" name="Slide Number Placeholder 3"/>
          <p:cNvSpPr>
            <a:spLocks noGrp="1"/>
          </p:cNvSpPr>
          <p:nvPr>
            <p:ph type="sldNum" sz="quarter" idx="10"/>
          </p:nvPr>
        </p:nvSpPr>
        <p:spPr/>
        <p:txBody>
          <a:bodyPr/>
          <a:lstStyle/>
          <a:p>
            <a:fld id="{EF332930-5803-4883-A2E2-918346451C43}" type="slidenum">
              <a:rPr lang="en-US" smtClean="0"/>
              <a:pPr/>
              <a:t>7</a:t>
            </a:fld>
            <a:endParaRPr lang="en-US"/>
          </a:p>
        </p:txBody>
      </p:sp>
    </p:spTree>
    <p:custDataLst>
      <p:tags r:id="rId1"/>
    </p:custDataLst>
    <p:extLst>
      <p:ext uri="{BB962C8B-B14F-4D97-AF65-F5344CB8AC3E}">
        <p14:creationId xmlns:p14="http://schemas.microsoft.com/office/powerpoint/2010/main" val="1856126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of complex biological systems</a:t>
            </a:r>
            <a:br>
              <a:rPr lang="en-US" dirty="0"/>
            </a:br>
            <a:r>
              <a:rPr lang="en-US" sz="2000" dirty="0" smtClean="0">
                <a:solidFill>
                  <a:schemeClr val="accent2"/>
                </a:solidFill>
              </a:rPr>
              <a:t>Results</a:t>
            </a:r>
            <a:endParaRPr lang="en-US" dirty="0">
              <a:solidFill>
                <a:schemeClr val="accent2"/>
              </a:solidFill>
            </a:endParaRPr>
          </a:p>
        </p:txBody>
      </p:sp>
      <p:sp>
        <p:nvSpPr>
          <p:cNvPr id="7" name="Rounded Rectangle 6"/>
          <p:cNvSpPr>
            <a:spLocks noChangeAspect="1"/>
          </p:cNvSpPr>
          <p:nvPr>
            <p:custDataLst>
              <p:tags r:id="rId2"/>
            </p:custDataLst>
          </p:nvPr>
        </p:nvSpPr>
        <p:spPr bwMode="auto">
          <a:xfrm>
            <a:off x="323528" y="1564834"/>
            <a:ext cx="4464496" cy="1360109"/>
          </a:xfrm>
          <a:prstGeom prst="roundRect">
            <a:avLst/>
          </a:prstGeom>
          <a:noFill/>
          <a:ln w="1016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graphicFrame>
        <p:nvGraphicFramePr>
          <p:cNvPr id="9" name="Table 8"/>
          <p:cNvGraphicFramePr>
            <a:graphicFrameLocks noGrp="1"/>
          </p:cNvGraphicFramePr>
          <p:nvPr>
            <p:custDataLst>
              <p:tags r:id="rId3"/>
            </p:custDataLst>
            <p:extLst>
              <p:ext uri="{D42A27DB-BD31-4B8C-83A1-F6EECF244321}">
                <p14:modId xmlns:p14="http://schemas.microsoft.com/office/powerpoint/2010/main" val="2373068276"/>
              </p:ext>
            </p:extLst>
          </p:nvPr>
        </p:nvGraphicFramePr>
        <p:xfrm>
          <a:off x="597706" y="3212976"/>
          <a:ext cx="5760639" cy="2651211"/>
        </p:xfrm>
        <a:graphic>
          <a:graphicData uri="http://schemas.openxmlformats.org/drawingml/2006/table">
            <a:tbl>
              <a:tblPr bandRow="1">
                <a:tableStyleId>{5C22544A-7EE6-4342-B048-85BDC9FD1C3A}</a:tableStyleId>
              </a:tblPr>
              <a:tblGrid>
                <a:gridCol w="1454014"/>
                <a:gridCol w="466032"/>
                <a:gridCol w="960023"/>
                <a:gridCol w="960023"/>
                <a:gridCol w="960023"/>
                <a:gridCol w="960524"/>
              </a:tblGrid>
              <a:tr h="294579">
                <a:tc>
                  <a:txBody>
                    <a:bodyPr/>
                    <a:lstStyle/>
                    <a:p>
                      <a:pPr>
                        <a:lnSpc>
                          <a:spcPct val="115000"/>
                        </a:lnSpc>
                        <a:spcAft>
                          <a:spcPts val="0"/>
                        </a:spcAft>
                      </a:pPr>
                      <a:endParaRPr lang="en-US" sz="1200" dirty="0">
                        <a:solidFill>
                          <a:schemeClr val="accent2"/>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solidFill>
                            <a:schemeClr val="accent2"/>
                          </a:solidFill>
                          <a:effectLst/>
                        </a:rPr>
                        <a:t>I</a:t>
                      </a:r>
                      <a:endParaRPr lang="en-US" sz="1800" dirty="0">
                        <a:solidFill>
                          <a:schemeClr val="accent2"/>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smtClean="0">
                          <a:solidFill>
                            <a:schemeClr val="accent2"/>
                          </a:solidFill>
                          <a:effectLst/>
                        </a:rPr>
                        <a:t>g</a:t>
                      </a:r>
                      <a:endParaRPr lang="en-US" sz="1800" dirty="0">
                        <a:solidFill>
                          <a:schemeClr val="accent2"/>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solidFill>
                            <a:schemeClr val="accent2"/>
                          </a:solidFill>
                          <a:effectLst/>
                        </a:rPr>
                        <a:t>e</a:t>
                      </a:r>
                      <a:endParaRPr lang="en-US" sz="1800" dirty="0">
                        <a:solidFill>
                          <a:schemeClr val="accent2"/>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solidFill>
                            <a:schemeClr val="accent2"/>
                          </a:solidFill>
                          <a:effectLst/>
                        </a:rPr>
                        <a:t>r</a:t>
                      </a:r>
                      <a:endParaRPr lang="en-US" sz="1800" dirty="0">
                        <a:solidFill>
                          <a:schemeClr val="accent2"/>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err="1">
                          <a:solidFill>
                            <a:schemeClr val="accent2"/>
                          </a:solidFill>
                          <a:effectLst/>
                        </a:rPr>
                        <a:t>ODEsec</a:t>
                      </a:r>
                      <a:endParaRPr lang="en-US" sz="1800" dirty="0">
                        <a:solidFill>
                          <a:schemeClr val="accent2"/>
                        </a:solidFill>
                        <a:effectLst/>
                        <a:latin typeface="Calibri"/>
                        <a:ea typeface="Calibri"/>
                        <a:cs typeface="Times New Roman"/>
                      </a:endParaRPr>
                    </a:p>
                  </a:txBody>
                  <a:tcPr marL="68580" marR="68580" marT="0" marB="0" anchor="ctr">
                    <a:noFill/>
                  </a:tcPr>
                </a:tc>
              </a:tr>
              <a:tr h="294579">
                <a:tc rowSpan="4">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accent2"/>
                          </a:solidFill>
                          <a:effectLst/>
                          <a:latin typeface="Calibri"/>
                          <a:ea typeface="Calibri"/>
                          <a:cs typeface="Times New Roman"/>
                        </a:rPr>
                        <a:t>Genetic Algorithm</a:t>
                      </a:r>
                    </a:p>
                  </a:txBody>
                  <a:tcPr marL="68580" marR="68580" marT="0" marB="0" anchor="ctr">
                    <a:noFill/>
                  </a:tcPr>
                </a:tc>
                <a:tc>
                  <a:txBody>
                    <a:bodyPr/>
                    <a:lstStyle/>
                    <a:p>
                      <a:pPr>
                        <a:lnSpc>
                          <a:spcPct val="115000"/>
                        </a:lnSpc>
                        <a:spcAft>
                          <a:spcPts val="0"/>
                        </a:spcAft>
                      </a:pPr>
                      <a:r>
                        <a:rPr lang="en-US" sz="1200" dirty="0">
                          <a:effectLst/>
                        </a:rPr>
                        <a:t>1</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smtClean="0">
                          <a:effectLst/>
                        </a:rPr>
                        <a:t>3.00*10^6</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8.25*10^4</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2.75*10^-2</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smtClean="0">
                          <a:effectLst/>
                        </a:rPr>
                        <a:t>5.40*10^9</a:t>
                      </a:r>
                      <a:endParaRPr lang="en-US" sz="1800" dirty="0">
                        <a:effectLst/>
                        <a:latin typeface="Calibri"/>
                        <a:ea typeface="Calibri"/>
                        <a:cs typeface="Times New Roman"/>
                      </a:endParaRPr>
                    </a:p>
                  </a:txBody>
                  <a:tcPr marL="68580" marR="68580" marT="0" marB="0" anchor="ctr">
                    <a:noFill/>
                  </a:tcPr>
                </a:tc>
              </a:tr>
              <a:tr h="294579">
                <a:tc vMerge="1">
                  <a:txBody>
                    <a:bodyPr/>
                    <a:lstStyle/>
                    <a:p>
                      <a:pPr>
                        <a:lnSpc>
                          <a:spcPct val="115000"/>
                        </a:lnSpc>
                        <a:spcAft>
                          <a:spcPts val="0"/>
                        </a:spcAft>
                      </a:pPr>
                      <a:endParaRPr lang="en-US" sz="1800" dirty="0">
                        <a:effectLst/>
                        <a:latin typeface="Calibri"/>
                        <a:ea typeface="Calibri"/>
                        <a:cs typeface="Times New Roman"/>
                      </a:endParaRPr>
                    </a:p>
                  </a:txBody>
                  <a:tcPr marL="68580" marR="68580" marT="0" marB="0" anchor="ctr">
                    <a:solidFill>
                      <a:schemeClr val="accent1"/>
                    </a:solidFill>
                  </a:tcPr>
                </a:tc>
                <a:tc>
                  <a:txBody>
                    <a:bodyPr/>
                    <a:lstStyle/>
                    <a:p>
                      <a:pPr>
                        <a:lnSpc>
                          <a:spcPct val="115000"/>
                        </a:lnSpc>
                        <a:spcAft>
                          <a:spcPts val="0"/>
                        </a:spcAft>
                      </a:pPr>
                      <a:r>
                        <a:rPr lang="en-US" sz="1200" dirty="0">
                          <a:effectLst/>
                        </a:rPr>
                        <a:t>2</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1.44*10^8</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effectLst/>
                        </a:rPr>
                        <a:t>8.04*10^4</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5.59*10^-4</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effectLst/>
                        </a:rPr>
                        <a:t>2.58*10^11</a:t>
                      </a:r>
                      <a:endParaRPr lang="en-US" sz="1800" dirty="0">
                        <a:effectLst/>
                        <a:latin typeface="Calibri"/>
                        <a:ea typeface="Calibri"/>
                        <a:cs typeface="Times New Roman"/>
                      </a:endParaRPr>
                    </a:p>
                  </a:txBody>
                  <a:tcPr marL="68580" marR="68580" marT="0" marB="0" anchor="ctr">
                    <a:noFill/>
                  </a:tcPr>
                </a:tc>
              </a:tr>
              <a:tr h="294579">
                <a:tc vMerge="1">
                  <a:txBody>
                    <a:bodyPr/>
                    <a:lstStyle/>
                    <a:p>
                      <a:pPr>
                        <a:lnSpc>
                          <a:spcPct val="115000"/>
                        </a:lnSpc>
                        <a:spcAft>
                          <a:spcPts val="0"/>
                        </a:spcAft>
                      </a:pPr>
                      <a:endParaRPr lang="en-US" sz="1800" dirty="0">
                        <a:effectLst/>
                        <a:latin typeface="Calibri"/>
                        <a:ea typeface="Calibri"/>
                        <a:cs typeface="Times New Roman"/>
                      </a:endParaRPr>
                    </a:p>
                  </a:txBody>
                  <a:tcPr marL="68580" marR="68580" marT="0" marB="0" anchor="ctr">
                    <a:solidFill>
                      <a:schemeClr val="accent1"/>
                    </a:solidFill>
                  </a:tcPr>
                </a:tc>
                <a:tc>
                  <a:txBody>
                    <a:bodyPr/>
                    <a:lstStyle/>
                    <a:p>
                      <a:pPr>
                        <a:lnSpc>
                          <a:spcPct val="115000"/>
                        </a:lnSpc>
                        <a:spcAft>
                          <a:spcPts val="0"/>
                        </a:spcAft>
                      </a:pPr>
                      <a:r>
                        <a:rPr lang="en-US" sz="1200" dirty="0">
                          <a:effectLst/>
                        </a:rPr>
                        <a:t>3</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6.17*10^8</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5.10*10^4</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effectLst/>
                        </a:rPr>
                        <a:t>8.26*10^-5</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effectLst/>
                        </a:rPr>
                        <a:t>1.11*10^12</a:t>
                      </a:r>
                      <a:endParaRPr lang="en-US" sz="1800" dirty="0">
                        <a:effectLst/>
                        <a:latin typeface="Calibri"/>
                        <a:ea typeface="Calibri"/>
                        <a:cs typeface="Times New Roman"/>
                      </a:endParaRPr>
                    </a:p>
                  </a:txBody>
                  <a:tcPr marL="68580" marR="68580" marT="0" marB="0" anchor="ctr">
                    <a:noFill/>
                  </a:tcPr>
                </a:tc>
              </a:tr>
              <a:tr h="294579">
                <a:tc vMerge="1">
                  <a:txBody>
                    <a:bodyPr/>
                    <a:lstStyle/>
                    <a:p>
                      <a:pPr>
                        <a:lnSpc>
                          <a:spcPct val="115000"/>
                        </a:lnSpc>
                        <a:spcAft>
                          <a:spcPts val="0"/>
                        </a:spcAft>
                      </a:pPr>
                      <a:endParaRPr lang="en-US" sz="1800" dirty="0">
                        <a:effectLst/>
                        <a:latin typeface="Calibri"/>
                        <a:ea typeface="Calibri"/>
                        <a:cs typeface="Times New Roman"/>
                      </a:endParaRPr>
                    </a:p>
                  </a:txBody>
                  <a:tcPr marL="68580" marR="68580" marT="0" marB="0" anchor="ctr">
                    <a:solidFill>
                      <a:schemeClr val="accent1"/>
                    </a:solidFill>
                  </a:tcPr>
                </a:tc>
                <a:tc>
                  <a:txBody>
                    <a:bodyPr/>
                    <a:lstStyle/>
                    <a:p>
                      <a:pPr>
                        <a:lnSpc>
                          <a:spcPct val="115000"/>
                        </a:lnSpc>
                        <a:spcAft>
                          <a:spcPts val="0"/>
                        </a:spcAft>
                      </a:pPr>
                      <a:r>
                        <a:rPr lang="en-US" sz="1200" dirty="0">
                          <a:solidFill>
                            <a:srgbClr val="C00000"/>
                          </a:solidFill>
                          <a:effectLst/>
                        </a:rPr>
                        <a:t>all</a:t>
                      </a:r>
                      <a:endParaRPr lang="en-US" sz="1800" dirty="0">
                        <a:solidFill>
                          <a:srgbClr val="C00000"/>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b="1" dirty="0">
                          <a:solidFill>
                            <a:srgbClr val="C00000"/>
                          </a:solidFill>
                          <a:effectLst/>
                        </a:rPr>
                        <a:t>7.64*10^8</a:t>
                      </a:r>
                      <a:endParaRPr lang="en-US" sz="1800" b="1" dirty="0">
                        <a:solidFill>
                          <a:srgbClr val="C00000"/>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b="1" dirty="0">
                          <a:solidFill>
                            <a:srgbClr val="C00000"/>
                          </a:solidFill>
                          <a:effectLst/>
                        </a:rPr>
                        <a:t>5.10*10^4</a:t>
                      </a:r>
                      <a:endParaRPr lang="en-US" sz="1800" b="1" dirty="0">
                        <a:solidFill>
                          <a:srgbClr val="C00000"/>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solidFill>
                            <a:srgbClr val="C00000"/>
                          </a:solidFill>
                          <a:effectLst/>
                        </a:rPr>
                        <a:t>6.67*10^-5</a:t>
                      </a:r>
                      <a:endParaRPr lang="en-US" sz="1800">
                        <a:solidFill>
                          <a:srgbClr val="C00000"/>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b="1" dirty="0">
                          <a:solidFill>
                            <a:srgbClr val="C00000"/>
                          </a:solidFill>
                          <a:effectLst/>
                        </a:rPr>
                        <a:t>1.38*10^12</a:t>
                      </a:r>
                      <a:endParaRPr lang="en-US" sz="1800" b="1" dirty="0">
                        <a:solidFill>
                          <a:srgbClr val="C00000"/>
                        </a:solidFill>
                        <a:effectLst/>
                        <a:latin typeface="Calibri"/>
                        <a:ea typeface="Calibri"/>
                        <a:cs typeface="Times New Roman"/>
                      </a:endParaRPr>
                    </a:p>
                  </a:txBody>
                  <a:tcPr marL="68580" marR="68580" marT="0" marB="0" anchor="ctr">
                    <a:noFill/>
                  </a:tcPr>
                </a:tc>
              </a:tr>
              <a:tr h="294579">
                <a:tc rowSpan="4">
                  <a:txBody>
                    <a:bodyPr/>
                    <a:lstStyle/>
                    <a:p>
                      <a:pPr>
                        <a:lnSpc>
                          <a:spcPct val="115000"/>
                        </a:lnSpc>
                        <a:spcAft>
                          <a:spcPts val="0"/>
                        </a:spcAft>
                      </a:pPr>
                      <a:r>
                        <a:rPr lang="en-US" sz="1200" dirty="0" smtClean="0">
                          <a:solidFill>
                            <a:schemeClr val="accent2"/>
                          </a:solidFill>
                          <a:effectLst/>
                          <a:latin typeface="Calibri"/>
                          <a:ea typeface="Calibri"/>
                          <a:cs typeface="Times New Roman"/>
                        </a:rPr>
                        <a:t>Genetic Beam Search</a:t>
                      </a:r>
                      <a:endParaRPr lang="en-US" sz="1200" dirty="0">
                        <a:solidFill>
                          <a:schemeClr val="accent2"/>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effectLst/>
                        </a:rPr>
                        <a:t>1</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smtClean="0">
                          <a:effectLst/>
                        </a:rPr>
                        <a:t>1.30*10^7</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smtClean="0">
                          <a:effectLst/>
                        </a:rPr>
                        <a:t>1.20*10^4</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9.19*10^-4</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effectLst/>
                        </a:rPr>
                        <a:t>5.38*10^9</a:t>
                      </a:r>
                      <a:endParaRPr lang="en-US" sz="1800" dirty="0">
                        <a:effectLst/>
                        <a:latin typeface="Calibri"/>
                        <a:ea typeface="Calibri"/>
                        <a:cs typeface="Times New Roman"/>
                      </a:endParaRPr>
                    </a:p>
                  </a:txBody>
                  <a:tcPr marL="68580" marR="68580" marT="0" marB="0" anchor="ctr">
                    <a:noFill/>
                  </a:tcPr>
                </a:tc>
              </a:tr>
              <a:tr h="294579">
                <a:tc vMerge="1">
                  <a:txBody>
                    <a:bodyPr/>
                    <a:lstStyle/>
                    <a:p>
                      <a:pPr>
                        <a:lnSpc>
                          <a:spcPct val="115000"/>
                        </a:lnSpc>
                        <a:spcAft>
                          <a:spcPts val="0"/>
                        </a:spcAft>
                      </a:pPr>
                      <a:endParaRPr lang="en-US" sz="1800" dirty="0">
                        <a:effectLst/>
                        <a:latin typeface="Calibri"/>
                        <a:ea typeface="Calibri"/>
                        <a:cs typeface="Times New Roman"/>
                      </a:endParaRPr>
                    </a:p>
                  </a:txBody>
                  <a:tcPr marL="68580" marR="68580" marT="0" marB="0" anchor="ctr">
                    <a:solidFill>
                      <a:schemeClr val="accent1">
                        <a:lumMod val="75000"/>
                      </a:schemeClr>
                    </a:solidFill>
                  </a:tcPr>
                </a:tc>
                <a:tc>
                  <a:txBody>
                    <a:bodyPr/>
                    <a:lstStyle/>
                    <a:p>
                      <a:pPr>
                        <a:lnSpc>
                          <a:spcPct val="115000"/>
                        </a:lnSpc>
                        <a:spcAft>
                          <a:spcPts val="0"/>
                        </a:spcAft>
                      </a:pPr>
                      <a:r>
                        <a:rPr lang="en-US" sz="1200" dirty="0">
                          <a:effectLst/>
                        </a:rPr>
                        <a:t>2</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6.58*10^7</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5.96*10^4</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9.06*10^-4</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smtClean="0">
                          <a:effectLst/>
                        </a:rPr>
                        <a:t>3.80*10^10</a:t>
                      </a:r>
                      <a:endParaRPr lang="en-US" sz="1800" dirty="0">
                        <a:effectLst/>
                        <a:latin typeface="Calibri"/>
                        <a:ea typeface="Calibri"/>
                        <a:cs typeface="Times New Roman"/>
                      </a:endParaRPr>
                    </a:p>
                  </a:txBody>
                  <a:tcPr marL="68580" marR="68580" marT="0" marB="0" anchor="ctr">
                    <a:noFill/>
                  </a:tcPr>
                </a:tc>
              </a:tr>
              <a:tr h="294579">
                <a:tc vMerge="1">
                  <a:txBody>
                    <a:bodyPr/>
                    <a:lstStyle/>
                    <a:p>
                      <a:pPr>
                        <a:lnSpc>
                          <a:spcPct val="115000"/>
                        </a:lnSpc>
                        <a:spcAft>
                          <a:spcPts val="0"/>
                        </a:spcAft>
                      </a:pPr>
                      <a:endParaRPr lang="en-US" sz="1800" dirty="0">
                        <a:effectLst/>
                        <a:latin typeface="Calibri"/>
                        <a:ea typeface="Calibri"/>
                        <a:cs typeface="Times New Roman"/>
                      </a:endParaRPr>
                    </a:p>
                  </a:txBody>
                  <a:tcPr marL="68580" marR="68580" marT="0" marB="0" anchor="ctr">
                    <a:solidFill>
                      <a:schemeClr val="accent1">
                        <a:lumMod val="75000"/>
                      </a:schemeClr>
                    </a:solidFill>
                  </a:tcPr>
                </a:tc>
                <a:tc>
                  <a:txBody>
                    <a:bodyPr/>
                    <a:lstStyle/>
                    <a:p>
                      <a:pPr>
                        <a:lnSpc>
                          <a:spcPct val="115000"/>
                        </a:lnSpc>
                        <a:spcAft>
                          <a:spcPts val="0"/>
                        </a:spcAft>
                      </a:pPr>
                      <a:r>
                        <a:rPr lang="en-US" sz="1200" dirty="0">
                          <a:effectLst/>
                        </a:rPr>
                        <a:t>3</a:t>
                      </a:r>
                      <a:endParaRPr lang="en-US" sz="1800" dirty="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6.61*10^8</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5.34*10^4</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a:effectLst/>
                        </a:rPr>
                        <a:t>8.08*10^-5</a:t>
                      </a:r>
                      <a:endParaRPr lang="en-US" sz="1800">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effectLst/>
                        </a:rPr>
                        <a:t>3.23*10^11</a:t>
                      </a:r>
                      <a:endParaRPr lang="en-US" sz="1800" dirty="0">
                        <a:effectLst/>
                        <a:latin typeface="Calibri"/>
                        <a:ea typeface="Calibri"/>
                        <a:cs typeface="Times New Roman"/>
                      </a:endParaRPr>
                    </a:p>
                  </a:txBody>
                  <a:tcPr marL="68580" marR="68580" marT="0" marB="0" anchor="ctr">
                    <a:noFill/>
                  </a:tcPr>
                </a:tc>
              </a:tr>
              <a:tr h="294579">
                <a:tc vMerge="1">
                  <a:txBody>
                    <a:bodyPr/>
                    <a:lstStyle/>
                    <a:p>
                      <a:pPr>
                        <a:lnSpc>
                          <a:spcPct val="115000"/>
                        </a:lnSpc>
                        <a:spcAft>
                          <a:spcPts val="0"/>
                        </a:spcAft>
                      </a:pPr>
                      <a:endParaRPr lang="en-US" sz="1800" dirty="0">
                        <a:effectLst/>
                        <a:latin typeface="Calibri"/>
                        <a:ea typeface="Calibri"/>
                        <a:cs typeface="Times New Roman"/>
                      </a:endParaRPr>
                    </a:p>
                  </a:txBody>
                  <a:tcPr marL="68580" marR="68580" marT="0" marB="0" anchor="ctr">
                    <a:solidFill>
                      <a:schemeClr val="accent1">
                        <a:lumMod val="75000"/>
                      </a:schemeClr>
                    </a:solidFill>
                  </a:tcPr>
                </a:tc>
                <a:tc>
                  <a:txBody>
                    <a:bodyPr/>
                    <a:lstStyle/>
                    <a:p>
                      <a:pPr>
                        <a:lnSpc>
                          <a:spcPct val="115000"/>
                        </a:lnSpc>
                        <a:spcAft>
                          <a:spcPts val="0"/>
                        </a:spcAft>
                      </a:pPr>
                      <a:r>
                        <a:rPr lang="en-US" sz="1200" dirty="0">
                          <a:solidFill>
                            <a:srgbClr val="C00000"/>
                          </a:solidFill>
                          <a:effectLst/>
                        </a:rPr>
                        <a:t>all</a:t>
                      </a:r>
                      <a:endParaRPr lang="en-US" sz="1800" dirty="0">
                        <a:solidFill>
                          <a:srgbClr val="C00000"/>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b="1" dirty="0">
                          <a:solidFill>
                            <a:srgbClr val="C00000"/>
                          </a:solidFill>
                          <a:effectLst/>
                        </a:rPr>
                        <a:t>7.39*10^8</a:t>
                      </a:r>
                      <a:endParaRPr lang="en-US" sz="1800" b="1" dirty="0">
                        <a:solidFill>
                          <a:srgbClr val="C00000"/>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b="1" dirty="0">
                          <a:solidFill>
                            <a:srgbClr val="C00000"/>
                          </a:solidFill>
                          <a:effectLst/>
                        </a:rPr>
                        <a:t>5.34*10^4</a:t>
                      </a:r>
                      <a:endParaRPr lang="en-US" sz="1800" b="1" dirty="0">
                        <a:solidFill>
                          <a:srgbClr val="C00000"/>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dirty="0">
                          <a:solidFill>
                            <a:srgbClr val="C00000"/>
                          </a:solidFill>
                          <a:effectLst/>
                        </a:rPr>
                        <a:t>7.22*10^-5</a:t>
                      </a:r>
                      <a:endParaRPr lang="en-US" sz="1800" dirty="0">
                        <a:solidFill>
                          <a:srgbClr val="C00000"/>
                        </a:solidFill>
                        <a:effectLst/>
                        <a:latin typeface="Calibri"/>
                        <a:ea typeface="Calibri"/>
                        <a:cs typeface="Times New Roman"/>
                      </a:endParaRPr>
                    </a:p>
                  </a:txBody>
                  <a:tcPr marL="68580" marR="68580" marT="0" marB="0" anchor="ctr">
                    <a:noFill/>
                  </a:tcPr>
                </a:tc>
                <a:tc>
                  <a:txBody>
                    <a:bodyPr/>
                    <a:lstStyle/>
                    <a:p>
                      <a:pPr>
                        <a:lnSpc>
                          <a:spcPct val="115000"/>
                        </a:lnSpc>
                        <a:spcAft>
                          <a:spcPts val="0"/>
                        </a:spcAft>
                      </a:pPr>
                      <a:r>
                        <a:rPr lang="en-US" sz="1200" b="1" dirty="0">
                          <a:solidFill>
                            <a:srgbClr val="C00000"/>
                          </a:solidFill>
                          <a:effectLst/>
                        </a:rPr>
                        <a:t>3.62*10^11</a:t>
                      </a:r>
                      <a:endParaRPr lang="en-US" sz="1800" b="1" dirty="0">
                        <a:solidFill>
                          <a:srgbClr val="C00000"/>
                        </a:solidFill>
                        <a:effectLst/>
                        <a:latin typeface="Calibri"/>
                        <a:ea typeface="Calibri"/>
                        <a:cs typeface="Times New Roman"/>
                      </a:endParaRPr>
                    </a:p>
                  </a:txBody>
                  <a:tcPr marL="68580" marR="68580" marT="0" marB="0" anchor="ctr">
                    <a:noFill/>
                  </a:tcPr>
                </a:tc>
              </a:tr>
            </a:tbl>
          </a:graphicData>
        </a:graphic>
      </p:graphicFrame>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2564434945"/>
              </p:ext>
            </p:extLst>
          </p:nvPr>
        </p:nvGraphicFramePr>
        <p:xfrm>
          <a:off x="6559205" y="3170699"/>
          <a:ext cx="2584795" cy="1524000"/>
        </p:xfrm>
        <a:graphic>
          <a:graphicData uri="http://schemas.openxmlformats.org/drawingml/2006/table">
            <a:tbl>
              <a:tblPr firstCol="1" bandRow="1">
                <a:tableStyleId>{5C22544A-7EE6-4342-B048-85BDC9FD1C3A}</a:tableStyleId>
              </a:tblPr>
              <a:tblGrid>
                <a:gridCol w="720081"/>
                <a:gridCol w="1864714"/>
              </a:tblGrid>
              <a:tr h="21602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I</a:t>
                      </a:r>
                    </a:p>
                  </a:txBody>
                  <a:tcPr anchor="c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Iteration</a:t>
                      </a:r>
                    </a:p>
                  </a:txBody>
                  <a:tcPr anchor="ctr">
                    <a:solidFill>
                      <a:schemeClr val="bg1"/>
                    </a:solidFill>
                  </a:tcPr>
                </a:tc>
              </a:tr>
              <a:tr h="21602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g</a:t>
                      </a:r>
                    </a:p>
                  </a:txBody>
                  <a:tcPr anchor="c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number of generated hypotheses</a:t>
                      </a:r>
                    </a:p>
                  </a:txBody>
                  <a:tcPr anchor="ctr">
                    <a:solidFill>
                      <a:schemeClr val="bg1"/>
                    </a:solidFill>
                  </a:tcPr>
                </a:tc>
              </a:tr>
              <a:tr h="21602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e</a:t>
                      </a:r>
                    </a:p>
                  </a:txBody>
                  <a:tcPr anchor="c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number of excepted hypotheses</a:t>
                      </a:r>
                    </a:p>
                  </a:txBody>
                  <a:tcPr anchor="ctr">
                    <a:solidFill>
                      <a:schemeClr val="bg1"/>
                    </a:solidFill>
                  </a:tcPr>
                </a:tc>
              </a:tr>
              <a:tr h="21602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r</a:t>
                      </a:r>
                    </a:p>
                  </a:txBody>
                  <a:tcPr anchor="c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ratio (e/g)</a:t>
                      </a:r>
                    </a:p>
                  </a:txBody>
                  <a:tcPr anchor="ctr">
                    <a:solidFill>
                      <a:schemeClr val="bg1"/>
                    </a:solidFill>
                  </a:tcPr>
                </a:tc>
              </a:tr>
              <a:tr h="216024">
                <a:tc>
                  <a:txBody>
                    <a:bodyPr/>
                    <a:lstStyle/>
                    <a:p>
                      <a:r>
                        <a:rPr lang="en-US" sz="1000" dirty="0" err="1" smtClean="0">
                          <a:solidFill>
                            <a:schemeClr val="tx1"/>
                          </a:solidFill>
                        </a:rPr>
                        <a:t>ODEsec</a:t>
                      </a:r>
                      <a:endParaRPr lang="en-US" sz="1000" dirty="0">
                        <a:solidFill>
                          <a:schemeClr val="tx1"/>
                        </a:solidFill>
                      </a:endParaRPr>
                    </a:p>
                  </a:txBody>
                  <a:tcPr anchor="ctr">
                    <a:solidFill>
                      <a:schemeClr val="bg1"/>
                    </a:solidFill>
                  </a:tcPr>
                </a:tc>
                <a:tc>
                  <a:txBody>
                    <a:bodyPr/>
                    <a:lstStyle/>
                    <a:p>
                      <a:r>
                        <a:rPr lang="en-US" sz="1000" dirty="0" smtClean="0">
                          <a:solidFill>
                            <a:schemeClr val="tx1"/>
                          </a:solidFill>
                        </a:rPr>
                        <a:t>ODE seconds calculated</a:t>
                      </a:r>
                      <a:endParaRPr lang="en-US" sz="1000" dirty="0">
                        <a:solidFill>
                          <a:schemeClr val="tx1"/>
                        </a:solidFill>
                      </a:endParaRPr>
                    </a:p>
                  </a:txBody>
                  <a:tcPr anchor="ctr">
                    <a:solidFill>
                      <a:schemeClr val="bg1"/>
                    </a:solidFill>
                  </a:tcPr>
                </a:tc>
              </a:tr>
            </a:tbl>
          </a:graphicData>
        </a:graphic>
      </p:graphicFrame>
      <p:sp>
        <p:nvSpPr>
          <p:cNvPr id="11" name="TextBox 10"/>
          <p:cNvSpPr txBox="1"/>
          <p:nvPr>
            <p:custDataLst>
              <p:tags r:id="rId5"/>
            </p:custDataLst>
          </p:nvPr>
        </p:nvSpPr>
        <p:spPr>
          <a:xfrm>
            <a:off x="6588224" y="5034567"/>
            <a:ext cx="2448272" cy="707886"/>
          </a:xfrm>
          <a:prstGeom prst="rect">
            <a:avLst/>
          </a:prstGeom>
          <a:noFill/>
          <a:ln w="38100">
            <a:noFill/>
          </a:ln>
          <a:effectLst/>
        </p:spPr>
        <p:txBody>
          <a:bodyPr wrap="square" rtlCol="0">
            <a:spAutoFit/>
          </a:bodyPr>
          <a:lstStyle/>
          <a:p>
            <a:pPr algn="ctr"/>
            <a:r>
              <a:rPr lang="en-US" dirty="0" smtClean="0">
                <a:solidFill>
                  <a:schemeClr val="accent2"/>
                </a:solidFill>
              </a:rPr>
              <a:t>-75% of calculated ODE seconds</a:t>
            </a:r>
            <a:endParaRPr lang="en-US" dirty="0">
              <a:solidFill>
                <a:schemeClr val="accent2"/>
              </a:solidFill>
            </a:endParaRPr>
          </a:p>
        </p:txBody>
      </p:sp>
      <p:sp>
        <p:nvSpPr>
          <p:cNvPr id="12" name="Slide Number Placeholder 11"/>
          <p:cNvSpPr txBox="1">
            <a:spLocks/>
          </p:cNvSpPr>
          <p:nvPr>
            <p:custDataLst>
              <p:tags r:id="rId6"/>
            </p:custDataLst>
          </p:nvPr>
        </p:nvSpPr>
        <p:spPr bwMode="auto">
          <a:xfrm>
            <a:off x="8578850" y="6578600"/>
            <a:ext cx="317500" cy="152400"/>
          </a:xfrm>
          <a:prstGeom prst="rect">
            <a:avLst/>
          </a:prstGeom>
          <a:noFill/>
          <a:ln w="0">
            <a:noFill/>
            <a:miter lim="800000"/>
            <a:headEnd/>
            <a:tailEnd/>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defPPr>
              <a:defRPr lang="en-US"/>
            </a:defPPr>
            <a:lvl1pPr algn="r" rtl="0" fontAlgn="base">
              <a:spcBef>
                <a:spcPts val="0"/>
              </a:spcBef>
              <a:spcAft>
                <a:spcPts val="0"/>
              </a:spcAft>
              <a:buNone/>
              <a:defRPr lang="en-US" sz="1000" b="0" i="0" u="none" kern="1200">
                <a:solidFill>
                  <a:srgbClr val="000000"/>
                </a:solidFill>
                <a:latin typeface="Arial"/>
                <a:ea typeface="+mn-ea"/>
                <a:cs typeface="+mn-cs"/>
              </a:defRPr>
            </a:lvl1pPr>
            <a:lvl2pPr marL="455613" indent="1588" algn="l" rtl="0" fontAlgn="base">
              <a:spcBef>
                <a:spcPct val="0"/>
              </a:spcBef>
              <a:spcAft>
                <a:spcPct val="0"/>
              </a:spcAft>
              <a:defRPr sz="2000" kern="1200">
                <a:solidFill>
                  <a:srgbClr val="000000"/>
                </a:solidFill>
                <a:latin typeface="Arial" charset="0"/>
                <a:ea typeface="+mn-ea"/>
                <a:cs typeface="+mn-cs"/>
              </a:defRPr>
            </a:lvl2pPr>
            <a:lvl3pPr marL="912813" indent="1588" algn="l" rtl="0" fontAlgn="base">
              <a:spcBef>
                <a:spcPct val="0"/>
              </a:spcBef>
              <a:spcAft>
                <a:spcPct val="0"/>
              </a:spcAft>
              <a:defRPr sz="2000" kern="1200">
                <a:solidFill>
                  <a:srgbClr val="000000"/>
                </a:solidFill>
                <a:latin typeface="Arial" charset="0"/>
                <a:ea typeface="+mn-ea"/>
                <a:cs typeface="+mn-cs"/>
              </a:defRPr>
            </a:lvl3pPr>
            <a:lvl4pPr marL="1370013" indent="1588" algn="l" rtl="0" fontAlgn="base">
              <a:spcBef>
                <a:spcPct val="0"/>
              </a:spcBef>
              <a:spcAft>
                <a:spcPct val="0"/>
              </a:spcAft>
              <a:defRPr sz="2000" kern="1200">
                <a:solidFill>
                  <a:srgbClr val="000000"/>
                </a:solidFill>
                <a:latin typeface="Arial" charset="0"/>
                <a:ea typeface="+mn-ea"/>
                <a:cs typeface="+mn-cs"/>
              </a:defRPr>
            </a:lvl4pPr>
            <a:lvl5pPr marL="1827213" indent="1588" algn="l" rtl="0" fontAlgn="base">
              <a:spcBef>
                <a:spcPct val="0"/>
              </a:spcBef>
              <a:spcAft>
                <a:spcPct val="0"/>
              </a:spcAft>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fld id="{EF332930-5803-4883-A2E2-918346451C43}" type="slidenum">
              <a:rPr lang="en-US" smtClean="0"/>
              <a:pPr/>
              <a:t>8</a:t>
            </a:fld>
            <a:endParaRPr lang="en-US"/>
          </a:p>
        </p:txBody>
      </p:sp>
      <p:sp>
        <p:nvSpPr>
          <p:cNvPr id="13" name="Rounded Rectangle 12"/>
          <p:cNvSpPr>
            <a:spLocks noChangeAspect="1"/>
          </p:cNvSpPr>
          <p:nvPr>
            <p:custDataLst>
              <p:tags r:id="rId7"/>
            </p:custDataLst>
          </p:nvPr>
        </p:nvSpPr>
        <p:spPr bwMode="auto">
          <a:xfrm>
            <a:off x="6588224" y="4890551"/>
            <a:ext cx="2448272" cy="1008111"/>
          </a:xfrm>
          <a:prstGeom prst="roundRect">
            <a:avLst/>
          </a:prstGeom>
          <a:noFill/>
          <a:ln w="1016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4" name="Rounded Rectangle 13"/>
          <p:cNvSpPr>
            <a:spLocks noChangeAspect="1"/>
          </p:cNvSpPr>
          <p:nvPr>
            <p:custDataLst>
              <p:tags r:id="rId8"/>
            </p:custDataLst>
          </p:nvPr>
        </p:nvSpPr>
        <p:spPr bwMode="auto">
          <a:xfrm>
            <a:off x="583851" y="3170623"/>
            <a:ext cx="5846502" cy="2728039"/>
          </a:xfrm>
          <a:prstGeom prst="roundRect">
            <a:avLst/>
          </a:prstGeom>
          <a:noFill/>
          <a:ln w="1016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5" name="Oval 14"/>
          <p:cNvSpPr/>
          <p:nvPr>
            <p:custDataLst>
              <p:tags r:id="rId9"/>
            </p:custDataLst>
          </p:nvPr>
        </p:nvSpPr>
        <p:spPr bwMode="auto">
          <a:xfrm>
            <a:off x="5375563" y="4374588"/>
            <a:ext cx="982782" cy="320111"/>
          </a:xfrm>
          <a:prstGeom prst="ellipse">
            <a:avLst/>
          </a:prstGeom>
          <a:solidFill>
            <a:schemeClr val="bg1">
              <a:alpha val="0"/>
            </a:scheme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6" name="Oval 15"/>
          <p:cNvSpPr/>
          <p:nvPr>
            <p:custDataLst>
              <p:tags r:id="rId10"/>
            </p:custDataLst>
          </p:nvPr>
        </p:nvSpPr>
        <p:spPr bwMode="auto">
          <a:xfrm>
            <a:off x="5361709" y="5552224"/>
            <a:ext cx="982782" cy="320111"/>
          </a:xfrm>
          <a:prstGeom prst="ellipse">
            <a:avLst/>
          </a:prstGeom>
          <a:solidFill>
            <a:schemeClr val="bg1">
              <a:alpha val="0"/>
            </a:scheme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4" name="Rectangle 3"/>
          <p:cNvSpPr/>
          <p:nvPr/>
        </p:nvSpPr>
        <p:spPr>
          <a:xfrm>
            <a:off x="4932039" y="2340168"/>
            <a:ext cx="4104457" cy="584775"/>
          </a:xfrm>
          <a:prstGeom prst="rect">
            <a:avLst/>
          </a:prstGeom>
        </p:spPr>
        <p:txBody>
          <a:bodyPr wrap="square">
            <a:spAutoFit/>
          </a:bodyPr>
          <a:lstStyle/>
          <a:p>
            <a:r>
              <a:rPr lang="en-US" sz="1600" dirty="0" smtClean="0"/>
              <a:t>Evaluate performance </a:t>
            </a:r>
            <a:r>
              <a:rPr lang="en-US" sz="1600" dirty="0"/>
              <a:t>in terms of number of evaluated parameter sets and ODE time </a:t>
            </a:r>
          </a:p>
        </p:txBody>
      </p:sp>
      <p:pic>
        <p:nvPicPr>
          <p:cNvPr id="17" name="Picture 2"/>
          <p:cNvPicPr>
            <a:picLocks noChangeAspect="1" noChangeArrowheads="1"/>
          </p:cNvPicPr>
          <p:nvPr>
            <p:custDataLst>
              <p:tags r:id="rId11"/>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932039" y="1105728"/>
            <a:ext cx="1620203" cy="123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Placeholder 2"/>
          <p:cNvSpPr txBox="1">
            <a:spLocks/>
          </p:cNvSpPr>
          <p:nvPr/>
        </p:nvSpPr>
        <p:spPr bwMode="auto">
          <a:xfrm>
            <a:off x="4928616" y="1483429"/>
            <a:ext cx="4467919" cy="738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pPr marL="0" indent="0">
              <a:buFontTx/>
              <a:buNone/>
            </a:pPr>
            <a:endParaRPr lang="en-US" sz="1800" dirty="0" smtClean="0"/>
          </a:p>
          <a:p>
            <a:pPr marL="0" indent="0">
              <a:buFontTx/>
              <a:buNone/>
            </a:pPr>
            <a:r>
              <a:rPr lang="en-US" sz="1800" dirty="0" smtClean="0"/>
              <a:t>	  was used to:</a:t>
            </a:r>
            <a:endParaRPr lang="en-US" sz="1800" dirty="0"/>
          </a:p>
        </p:txBody>
      </p:sp>
      <p:sp>
        <p:nvSpPr>
          <p:cNvPr id="19" name="Text Placeholder 2"/>
          <p:cNvSpPr txBox="1">
            <a:spLocks/>
          </p:cNvSpPr>
          <p:nvPr/>
        </p:nvSpPr>
        <p:spPr bwMode="auto">
          <a:xfrm>
            <a:off x="583851" y="1628799"/>
            <a:ext cx="4132165" cy="1276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ctr"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pPr marL="0" indent="0">
              <a:buNone/>
            </a:pPr>
            <a:r>
              <a:rPr lang="en-US" dirty="0"/>
              <a:t>2. Does using the frame work shorten the overall computation time?</a:t>
            </a:r>
          </a:p>
        </p:txBody>
      </p:sp>
      <p:sp>
        <p:nvSpPr>
          <p:cNvPr id="3" name="Slide Number Placeholder 2"/>
          <p:cNvSpPr>
            <a:spLocks noGrp="1"/>
          </p:cNvSpPr>
          <p:nvPr>
            <p:ph type="sldNum" sz="quarter" idx="10"/>
          </p:nvPr>
        </p:nvSpPr>
        <p:spPr/>
        <p:txBody>
          <a:bodyPr/>
          <a:lstStyle/>
          <a:p>
            <a:fld id="{EF332930-5803-4883-A2E2-918346451C43}" type="slidenum">
              <a:rPr lang="en-US" smtClean="0"/>
              <a:pPr/>
              <a:t>8</a:t>
            </a:fld>
            <a:endParaRPr lang="en-US"/>
          </a:p>
        </p:txBody>
      </p:sp>
    </p:spTree>
    <p:custDataLst>
      <p:tags r:id="rId1"/>
    </p:custDataLst>
    <p:extLst>
      <p:ext uri="{BB962C8B-B14F-4D97-AF65-F5344CB8AC3E}">
        <p14:creationId xmlns:p14="http://schemas.microsoft.com/office/powerpoint/2010/main" val="3846397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95536" y="1700808"/>
            <a:ext cx="27003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3"/>
            </p:custDataLst>
          </p:nvPr>
        </p:nvSpPr>
        <p:spPr>
          <a:xfrm>
            <a:off x="392113" y="565150"/>
            <a:ext cx="8359775" cy="914400"/>
          </a:xfrm>
          <a:ln w="0"/>
          <a:effectLst/>
          <a:extLst>
            <a:ext uri="{53640926-AAD7-44D8-BBD7-CCE9431645EC}">
              <a14:shadowObscured xmlns:a14="http://schemas.microsoft.com/office/drawing/2010/main"/>
            </a:ext>
          </a:extLst>
        </p:spPr>
        <p:txBody>
          <a:bodyPr wrap="square" lIns="0" tIns="0" rIns="0" bIns="0" anchor="t"/>
          <a:lstStyle/>
          <a:p>
            <a:pPr>
              <a:spcBef>
                <a:spcPts val="0"/>
              </a:spcBef>
              <a:spcAft>
                <a:spcPts val="0"/>
              </a:spcAft>
            </a:pPr>
            <a:r>
              <a:rPr lang="en-US" dirty="0"/>
              <a:t>Modeling of complex biological systems</a:t>
            </a:r>
            <a:br>
              <a:rPr lang="en-US" dirty="0"/>
            </a:br>
            <a:endParaRPr lang="en-US" dirty="0"/>
          </a:p>
        </p:txBody>
      </p:sp>
      <p:sp>
        <p:nvSpPr>
          <p:cNvPr id="3" name="Text Placeholder 2"/>
          <p:cNvSpPr>
            <a:spLocks noGrp="1"/>
          </p:cNvSpPr>
          <p:nvPr>
            <p:ph type="body" idx="1"/>
            <p:custDataLst>
              <p:tags r:id="rId4"/>
            </p:custDataLst>
          </p:nvPr>
        </p:nvSpPr>
        <p:spPr>
          <a:xfrm>
            <a:off x="899592" y="3645024"/>
            <a:ext cx="7852296" cy="2450976"/>
          </a:xfrm>
          <a:ln w="0"/>
          <a:effectLst/>
          <a:extLst>
            <a:ext uri="{53640926-AAD7-44D8-BBD7-CCE9431645EC}">
              <a14:shadowObscured xmlns:a14="http://schemas.microsoft.com/office/drawing/2010/main"/>
            </a:ext>
          </a:extLst>
        </p:spPr>
        <p:txBody>
          <a:bodyPr wrap="square" lIns="0" tIns="0" rIns="0" bIns="0"/>
          <a:lstStyle/>
          <a:p>
            <a:pPr marL="0" indent="0">
              <a:buNone/>
            </a:pPr>
            <a:r>
              <a:rPr lang="en-US" dirty="0" smtClean="0"/>
              <a:t>provided the resources needed to develop and evaluate a new parameter estimation method </a:t>
            </a:r>
            <a:endParaRPr lang="en-US" dirty="0"/>
          </a:p>
        </p:txBody>
      </p:sp>
      <p:graphicFrame>
        <p:nvGraphicFramePr>
          <p:cNvPr id="5" name="Table 4"/>
          <p:cNvGraphicFramePr>
            <a:graphicFrameLocks noGrp="1"/>
          </p:cNvGraphicFramePr>
          <p:nvPr>
            <p:custDataLst>
              <p:tags r:id="rId5"/>
            </p:custDataLst>
            <p:extLst>
              <p:ext uri="{D42A27DB-BD31-4B8C-83A1-F6EECF244321}">
                <p14:modId xmlns:p14="http://schemas.microsoft.com/office/powerpoint/2010/main" val="2792406686"/>
              </p:ext>
            </p:extLst>
          </p:nvPr>
        </p:nvGraphicFramePr>
        <p:xfrm>
          <a:off x="5364088" y="2104002"/>
          <a:ext cx="2517626" cy="1251012"/>
        </p:xfrm>
        <a:graphic>
          <a:graphicData uri="http://schemas.openxmlformats.org/drawingml/2006/table">
            <a:tbl>
              <a:tblPr bandRow="1">
                <a:tableStyleId>{5C22544A-7EE6-4342-B048-85BDC9FD1C3A}</a:tableStyleId>
              </a:tblPr>
              <a:tblGrid>
                <a:gridCol w="1113236"/>
                <a:gridCol w="1404390"/>
              </a:tblGrid>
              <a:tr h="417004">
                <a:tc gridSpan="2">
                  <a:txBody>
                    <a:bodyPr/>
                    <a:lstStyle/>
                    <a:p>
                      <a:pPr algn="ctr">
                        <a:spcAft>
                          <a:spcPts val="0"/>
                        </a:spcAft>
                      </a:pPr>
                      <a:r>
                        <a:rPr lang="en-US" sz="1400" b="1" dirty="0" smtClean="0">
                          <a:effectLst/>
                          <a:latin typeface="Calibri"/>
                          <a:ea typeface="Calibri"/>
                        </a:rPr>
                        <a:t>HTC </a:t>
                      </a:r>
                      <a:r>
                        <a:rPr lang="en-US" sz="1400" b="1" dirty="0" err="1" smtClean="0">
                          <a:effectLst/>
                          <a:latin typeface="Calibri"/>
                          <a:ea typeface="Calibri"/>
                        </a:rPr>
                        <a:t>BiG</a:t>
                      </a:r>
                      <a:r>
                        <a:rPr lang="en-US" sz="1400" b="1" dirty="0" smtClean="0">
                          <a:effectLst/>
                          <a:latin typeface="Calibri"/>
                          <a:ea typeface="Calibri"/>
                        </a:rPr>
                        <a:t> Grid</a:t>
                      </a:r>
                      <a:endParaRPr lang="en-US" sz="1400" b="1" dirty="0">
                        <a:effectLst/>
                        <a:latin typeface="Calibri"/>
                        <a:ea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hMerge="1">
                  <a:txBody>
                    <a:bodyPr/>
                    <a:lstStyle/>
                    <a:p>
                      <a:pPr algn="ctr">
                        <a:spcAft>
                          <a:spcPts val="0"/>
                        </a:spcAft>
                      </a:pPr>
                      <a:endParaRPr lang="en-US" sz="1400" dirty="0">
                        <a:effectLst/>
                        <a:latin typeface="Calibri"/>
                        <a:ea typeface="Calibri"/>
                      </a:endParaRPr>
                    </a:p>
                  </a:txBody>
                  <a:tcPr marL="68580" marR="68580" marT="0" marB="0" anchor="ctr"/>
                </a:tc>
              </a:tr>
              <a:tr h="417004">
                <a:tc>
                  <a:txBody>
                    <a:bodyPr/>
                    <a:lstStyle/>
                    <a:p>
                      <a:pPr algn="ctr">
                        <a:spcAft>
                          <a:spcPts val="0"/>
                        </a:spcAft>
                      </a:pPr>
                      <a:r>
                        <a:rPr lang="en-US" sz="1400" b="1" dirty="0">
                          <a:effectLst/>
                          <a:latin typeface="Calibri"/>
                          <a:ea typeface="Calibri"/>
                        </a:rPr>
                        <a:t>Jobs</a:t>
                      </a:r>
                      <a:endParaRPr lang="en-US" sz="1400" dirty="0">
                        <a:effectLst/>
                        <a:latin typeface="Calibri"/>
                        <a:ea typeface="Calibri"/>
                      </a:endParaRP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400" b="1" dirty="0">
                          <a:effectLst/>
                          <a:latin typeface="Calibri"/>
                          <a:ea typeface="Calibri"/>
                        </a:rPr>
                        <a:t>CPU Usage</a:t>
                      </a:r>
                      <a:endParaRPr lang="en-US" sz="1400" dirty="0">
                        <a:effectLst/>
                        <a:latin typeface="Calibri"/>
                        <a:ea typeface="Calibri"/>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r>
              <a:tr h="417004">
                <a:tc>
                  <a:txBody>
                    <a:bodyPr/>
                    <a:lstStyle/>
                    <a:p>
                      <a:pPr algn="ctr">
                        <a:spcAft>
                          <a:spcPts val="0"/>
                        </a:spcAft>
                      </a:pPr>
                      <a:r>
                        <a:rPr lang="en-US" sz="1400" dirty="0">
                          <a:effectLst/>
                        </a:rPr>
                        <a:t>33718</a:t>
                      </a:r>
                      <a:endParaRPr lang="en-US" sz="1400" dirty="0">
                        <a:effectLst/>
                        <a:latin typeface="Calibri"/>
                        <a:ea typeface="Calibri"/>
                      </a:endParaRPr>
                    </a:p>
                  </a:txBody>
                  <a:tcPr marL="68580" marR="6858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dirty="0">
                          <a:effectLst/>
                        </a:rPr>
                        <a:t>37343 days</a:t>
                      </a:r>
                      <a:endParaRPr lang="en-US" sz="1400" dirty="0">
                        <a:effectLst/>
                        <a:latin typeface="Calibri"/>
                        <a:ea typeface="Calibri"/>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Slide Number Placeholder 5"/>
          <p:cNvSpPr>
            <a:spLocks noGrp="1"/>
          </p:cNvSpPr>
          <p:nvPr>
            <p:ph type="sldNum" sz="quarter" idx="10"/>
          </p:nvPr>
        </p:nvSpPr>
        <p:spPr/>
        <p:txBody>
          <a:bodyPr/>
          <a:lstStyle/>
          <a:p>
            <a:fld id="{EF332930-5803-4883-A2E2-918346451C43}" type="slidenum">
              <a:rPr lang="en-US" smtClean="0"/>
              <a:pPr/>
              <a:t>9</a:t>
            </a:fld>
            <a:endParaRPr lang="en-US"/>
          </a:p>
        </p:txBody>
      </p:sp>
    </p:spTree>
    <p:custDataLst>
      <p:tags r:id="rId1"/>
    </p:custDataLst>
    <p:extLst>
      <p:ext uri="{BB962C8B-B14F-4D97-AF65-F5344CB8AC3E}">
        <p14:creationId xmlns:p14="http://schemas.microsoft.com/office/powerpoint/2010/main" val="2443251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LI" val="1"/>
  <p:tag name="LAYOUTLANGUAGE" val="1033"/>
  <p:tag name="CFG.LAYOUT" val="Default"/>
  <p:tag name="CFG.CUSTOMERVERSION" val="4"/>
  <p:tag name="CONFIG" val="Default"/>
  <p:tag name="CFG.VERSION" val="1"/>
  <p:tag name="CFG.LAYOUTID" val="DEFAULT"/>
  <p:tag name="MAPNAME" val="Map1"/>
  <p:tag name="LICENSEKEY" val="6c64627f-c5d4-423c-8804-6e663357a7fe"/>
  <p:tag name="ML_1" val="Phi"/>
  <p:tag name="FIELD.ADDINFO.CONTENT" val="Confidential"/>
  <p:tag name="FIELD.ADDINFO.VALUE" val="Confidential"/>
  <p:tag name="FIELD.ADDINFO.COMBOINDEX" val="0"/>
  <p:tag name="FIELD.DOCUMENTTYPE.CONTENT" val="CSTPresentation"/>
  <p:tag name="FIELD.DOCUMENTTYPE.VALUE" val="CSTPresentation"/>
  <p:tag name="FIELD.DOCUMENTTYPE.COMBOINDEX" val="0"/>
  <p:tag name="FIELDS.INITIALIZED" val="1"/>
  <p:tag name="FIELD.AUTHOR.COMBOINDEX" val="-2"/>
  <p:tag name="FIELD.DIVISION.COMBOINDEX" val="-2"/>
  <p:tag name="FIELD.DATE.COMBOINDEX" val="-2"/>
  <p:tag name="FIELD.CONTENTOWNER.COMBOINDEX" val="-2"/>
  <p:tag name="FIELD.ISONUMBER.COMBOINDEX" val="-2"/>
  <p:tag name="TITLEMASTERMASTERNAME" val="TitleSlide"/>
  <p:tag name="TITLEMASTERSHAPESETGROUPCLASSNAME" val="ShapeSetGroup2"/>
  <p:tag name="TITLEMASTERCOLORSETGROUPCLASSNAME" val="ColorSetGroupLight"/>
  <p:tag name="TITLEMASTERFONTSETGROUPCLASSNAME" val="FontSetGroup2"/>
  <p:tag name="TITLEMASTERSTYLESETGROUPCLASSNAME" val="StyleSetGroup1"/>
  <p:tag name="TITLEMASTERMODIFIED" val="1"/>
  <p:tag name="FIELD.AUTHOR.CONTENT" val="Gabriele Petznick, M.Sc."/>
  <p:tag name="FIELD.AUTHOR.VALUE" val="Gabriele Petznick, M.Sc."/>
  <p:tag name="FIELD.DATE.CONTENT" val="September 26, 2012"/>
  <p:tag name="FIELD.DATE.VALUE" val="September 26, 2012"/>
  <p:tag name="SLIDEMASTERMASTERNAME" val="Slide"/>
  <p:tag name="SLIDEMASTERSHAPESETGROUPCLASSNAME" val="ShapeSetGroup2"/>
  <p:tag name="SLIDEMASTERCOLORSETGROUPCLASSNAME" val="ColorSetGroupLight"/>
  <p:tag name="SLIDEMASTERFONTSETGROUPCLASSNAME" val="FontSetGroup2"/>
  <p:tag name="SLIDEMASTERSTYLESETGROUPCLASSNAME" val="StyleSetGroup1"/>
  <p:tag name="SLIDEMASTERMODIFIED" val="1"/>
  <p:tag name="ML_UFSOK" val="de1de2e14e19e21e25e16e22e23e24e26e12de8"/>
</p:tagLst>
</file>

<file path=ppt/tags/tag10.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Footer"/>
  <p:tag name="SHAPECLASSPROTECTIONTYPE" val="31"/>
</p:tagLst>
</file>

<file path=ppt/tags/tag11.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Date"/>
  <p:tag name="SHAPECLASSPROTECTIONTYPE" val="31"/>
</p:tagLst>
</file>

<file path=ppt/tags/tag12.xml><?xml version="1.0" encoding="utf-8"?>
<p:tagLst xmlns:a="http://schemas.openxmlformats.org/drawingml/2006/main" xmlns:r="http://schemas.openxmlformats.org/officeDocument/2006/relationships" xmlns:p="http://schemas.openxmlformats.org/presentationml/2006/main">
  <p:tag name="FONT" val="TitleSlideTitleFont"/>
  <p:tag name="FONTSETCLASSNAME" val="FontSet1"/>
  <p:tag name="COLORS" val="-2;-2;-2;-2;TitleSlideTitleFont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TitleOnTitleSlide"/>
  <p:tag name="SHAPECLASSPROTECTIONTYPE" val="0"/>
</p:tagLst>
</file>

<file path=ppt/tags/tag13.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Subtitle"/>
  <p:tag name="SHAPECLASSPROTECTIONTYPE" val="31"/>
</p:tagLst>
</file>

<file path=ppt/tags/tag1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PhilipsLogoLarge"/>
  <p:tag name="SHAPECLASSFILE" val="PHLRTR2$C.gif"/>
  <p:tag name="SHAPECLASSPROTECTIONTYPE" val="31"/>
</p:tagLst>
</file>

<file path=ppt/tags/tag15.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COLORSETGROUPCLASSNAME" val="ColorSetGroupLight"/>
  <p:tag name="FONTSETGROUPCLASSNAME" val="FontSetGroup2"/>
  <p:tag name="SHAPECLASSPROTECTIONTYPE" val="31"/>
  <p:tag name="COLORS" val="-2;-2;-2;-2;SlideColor;-2"/>
  <p:tag name="SHAPESETCLASSNAME" val="TitleSlide"/>
  <p:tag name="SHAPECLASSNAME" val="HiddenPageNumber"/>
</p:tagLst>
</file>

<file path=ppt/tags/tag16.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
  <p:tag name="COLORSETGROUPCLASSNAME" val="ColorSetGroupLight"/>
  <p:tag name="COLORSETCLASSNAME" val="ColorSet1"/>
  <p:tag name="FONTSETGROUPCLASSNAME" val="FontSetGroup2"/>
  <p:tag name="STYLESETGROUPCLASSNAME" val="StyleSetGroup1"/>
  <p:tag name="MAPNAME" val="Map1"/>
  <p:tag name="CFG.LAYOUT" val="Default"/>
  <p:tag name="MLI" val="1"/>
  <p:tag name="TEXTBOX 3_SHAPECLASSPROTECTIONTYPE" val="47"/>
  <p:tag name="TEXTBOX 4_SHAPECLASSPROTECTIONTYPE" val="47"/>
  <p:tag name="TEXTBOX 5_SHAPECLASSPROTECTIONTYPE" val="47"/>
  <p:tag name="TITLE 1_SHAPECLASSPROTECTIONTYPE" val="0"/>
  <p:tag name="COMPRESSOR_INCLUDE" val="1"/>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8.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TitleDescFontColor;-2"/>
  <p:tag name="COLORSETCLASSNAME" val="ColorSet1"/>
  <p:tag name="SCRIPT" val="1"/>
  <p:tag name="FIELDS" val="AUTHOR;"/>
  <p:tag name="MLI" val="1"/>
  <p:tag name="SHAPESETGROUPCLASSNAME" val="ShapeSetGroup2"/>
  <p:tag name="SHAPESETCLASSNAME" val="TITLE"/>
  <p:tag name="COLORSETGROUPCLASSNAME" val="ColorSetGroupLight"/>
  <p:tag name="FONTSETGROUPCLASSNAME" val="FontSetGroup2"/>
  <p:tag name="SHAPECLASSNAME" val="Author"/>
  <p:tag name="SHAPECLASSPROTECTIONTYPE" val="47"/>
</p:tagLst>
</file>

<file path=ppt/tags/tag19.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TitleDescFontColor;-2"/>
  <p:tag name="COLORSETCLASSNAME" val="ColorSet1"/>
  <p:tag name="SCRIPT" val="1"/>
  <p:tag name="FIELDS" val="DIVISION;"/>
  <p:tag name="MLI" val="1"/>
  <p:tag name="SHAPESETGROUPCLASSNAME" val="ShapeSetGroup2"/>
  <p:tag name="SHAPESETCLASSNAME" val="TITLE"/>
  <p:tag name="COLORSETGROUPCLASSNAME" val="ColorSetGroupLight"/>
  <p:tag name="FONTSETGROUPCLASSNAME" val="FontSetGroup2"/>
  <p:tag name="SHAPECLASSNAME" val="Division"/>
  <p:tag name="SHAPECLASSPROTECTIONTYPE" val="47"/>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Topliner"/>
  <p:tag name="SHAPECLASSFILE" val="SHLBG2C$C.gif"/>
  <p:tag name="SHAPECLASSPROTECTIONTYPE" val="31"/>
</p:tagLst>
</file>

<file path=ppt/tags/tag20.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TitleDescFontColor;-2"/>
  <p:tag name="COLORSETCLASSNAME" val="ColorSet1"/>
  <p:tag name="SCRIPT" val="1"/>
  <p:tag name="FIELDS" val="DATE;"/>
  <p:tag name="MLI" val="1"/>
  <p:tag name="SHAPESETGROUPCLASSNAME" val="ShapeSetGroup2"/>
  <p:tag name="SHAPESETCLASSNAME" val="TITLE"/>
  <p:tag name="COLORSETGROUPCLASSNAME" val="ColorSetGroupLight"/>
  <p:tag name="FONTSETGROUPCLASSNAME" val="FontSetGroup2"/>
  <p:tag name="SHAPECLASSNAME" val="Date"/>
  <p:tag name="SHAPECLASSPROTECTIONTYPE" val="47"/>
</p:tagLst>
</file>

<file path=ppt/tags/tag21.xml><?xml version="1.0" encoding="utf-8"?>
<p:tagLst xmlns:a="http://schemas.openxmlformats.org/drawingml/2006/main" xmlns:r="http://schemas.openxmlformats.org/officeDocument/2006/relationships" xmlns:p="http://schemas.openxmlformats.org/presentationml/2006/main">
  <p:tag name="FONT" val="TitleSlideTitleFont"/>
  <p:tag name="FONTSETCLASSNAME" val="FontSet1"/>
  <p:tag name="COLORSETCLASSNAME" val="ColorSet1"/>
  <p:tag name="MLI" val="1"/>
  <p:tag name="SHAPESETGROUPCLASSNAME" val="ShapeSetGroup2"/>
  <p:tag name="SHAPESETCLASSNAME" val="TITLE"/>
  <p:tag name="COLORSETGROUPCLASSNAME" val="ColorSetGroupLight"/>
  <p:tag name="FONTSETGROUPCLASSNAME" val="FontSetGroup2"/>
  <p:tag name="SHAPECLASSNAME" val="TitleOnTitleSlide"/>
  <p:tag name="SHAPECLASSPROTECTIONTYPE" val="0"/>
  <p:tag name="COLORS" val="-2;-2;-2;-2;SlideTextFontColor;-2"/>
</p:tagLst>
</file>

<file path=ppt/tags/tag22.xml><?xml version="1.0" encoding="utf-8"?>
<p:tagLst xmlns:a="http://schemas.openxmlformats.org/drawingml/2006/main" xmlns:r="http://schemas.openxmlformats.org/officeDocument/2006/relationships" xmlns:p="http://schemas.openxmlformats.org/presentationml/2006/main">
  <p:tag name="COMPRESSOR_INCLUDE" val="1"/>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2;-2;-2;-2;Scheme6;-2"/>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29.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PhilipsLogo"/>
  <p:tag name="SHAPECLASSFILE" val="PHSMTR2$C.gif"/>
  <p:tag name="SHAPECLASSPROTECTIONTYPE" val="31"/>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1;-2"/>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6;Scheme1;-1;-2"/>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SlideTextFontColor;-2"/>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SlideTextFontColor;-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SlideTextFontColor;-2"/>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6;Scheme1;-1;-2"/>
</p:tagLst>
</file>

<file path=ppt/tags/tag37.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SlideTextFontColor;-2"/>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SlideTextFontColor;-2"/>
</p:tagLst>
</file>

<file path=ppt/tags/tag39.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 name="COMPRESSOR_INCLUDE" val="1"/>
</p:tagLst>
</file>

<file path=ppt/tags/tag4.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NAME" val="TitleOnSlide"/>
  <p:tag name="SHAPECLASSPROTECTIONTYPE" val="0"/>
  <p:tag name="COLORS" val="-2;-2;-2;-2;SlideTitleFontColor;-2"/>
</p:tagLst>
</file>

<file path=ppt/tags/tag40.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3;-2"/>
</p:tagLst>
</file>

<file path=ppt/tags/tag41.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SlideTextFontColor;-2"/>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1"/>
  <p:tag name="COLORS" val="-2;-2;-2;-2;Scheme6;-2"/>
</p:tagLst>
</file>

<file path=ppt/tags/tag4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3;Scheme1;-1;-2"/>
</p:tagLst>
</file>

<file path=ppt/tags/tag4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6.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47.xml><?xml version="1.0" encoding="utf-8"?>
<p:tagLst xmlns:a="http://schemas.openxmlformats.org/drawingml/2006/main" xmlns:r="http://schemas.openxmlformats.org/officeDocument/2006/relationships" xmlns:p="http://schemas.openxmlformats.org/presentationml/2006/main">
  <p:tag name="COLORSETCLASSNAME" val="ColorSet1"/>
  <p:tag name="COLORS" val="-2;-2;-2;-2;Scheme6;-2"/>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1;Scheme1;-1;-2"/>
</p:tagLst>
</file>

<file path=ppt/tags/tag49.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1;Scheme1;-1;-2"/>
</p:tagLst>
</file>

<file path=ppt/tags/tag5.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COLORSETGROUPCLASSNAME" val="ColorSetGroupLight"/>
  <p:tag name="FONTSETGROUPCLASSNAME" val="FontSetGroup2"/>
  <p:tag name="SHAPECLASSPROTECTIONTYPE" val="31"/>
  <p:tag name="SHAPESETCLASSNAME" val="Slide"/>
  <p:tag name="SHAPECLASSNAME" val="PageNumber"/>
  <p:tag name="COLORS" val="-2;-2;-2;-2;SlideFooterFontColor;-2"/>
</p:tagLst>
</file>

<file path=ppt/tags/tag50.xml><?xml version="1.0" encoding="utf-8"?>
<p:tagLst xmlns:a="http://schemas.openxmlformats.org/drawingml/2006/main" xmlns:r="http://schemas.openxmlformats.org/officeDocument/2006/relationships" xmlns:p="http://schemas.openxmlformats.org/presentationml/2006/main">
  <p:tag name="COMPRESSOR_INCLUDE" val="1"/>
</p:tagLst>
</file>

<file path=ppt/tags/tag5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5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53.xml><?xml version="1.0" encoding="utf-8"?>
<p:tagLst xmlns:a="http://schemas.openxmlformats.org/drawingml/2006/main" xmlns:r="http://schemas.openxmlformats.org/officeDocument/2006/relationships" xmlns:p="http://schemas.openxmlformats.org/presentationml/2006/main">
  <p:tag name="COMPRESSOR_INCLUDE" val="1"/>
</p:tagLst>
</file>

<file path=ppt/tags/tag5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55.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Lst>
</file>

<file path=ppt/tags/tag5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5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58.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3;-2"/>
</p:tagLst>
</file>

<file path=ppt/tags/tag59.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SlideTextFontColor;-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Slide"/>
  <p:tag name="COLORSETGROUPCLASSNAME" val="ColorSetGroupLight"/>
  <p:tag name="FONTSETGROUPCLASSNAME" val="FontSetGroup2"/>
  <p:tag name="SHAPECLASSNAME" val="LargeTextBox"/>
  <p:tag name="SHAPECLASSPROTECTIONTYPE" val="0"/>
  <p:tag name="COLORS" val="-2;-2;-2;-2;SlideTextFontColor;-2"/>
</p:tagLst>
</file>

<file path=ppt/tags/tag60.xml><?xml version="1.0" encoding="utf-8"?>
<p:tagLst xmlns:a="http://schemas.openxmlformats.org/drawingml/2006/main" xmlns:r="http://schemas.openxmlformats.org/officeDocument/2006/relationships" xmlns:p="http://schemas.openxmlformats.org/presentationml/2006/main">
  <p:tag name="COMPRESSOR_INCLUDE" val="1"/>
</p:tagLst>
</file>

<file path=ppt/tags/tag6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6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6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65.xml><?xml version="1.0" encoding="utf-8"?>
<p:tagLst xmlns:a="http://schemas.openxmlformats.org/drawingml/2006/main" xmlns:r="http://schemas.openxmlformats.org/officeDocument/2006/relationships" xmlns:p="http://schemas.openxmlformats.org/presentationml/2006/main">
  <p:tag name="COLORS" val="-2;-2;-2;-2;SlideTextFontColor;-2"/>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Lst>
</file>

<file path=ppt/tags/tag66.xml><?xml version="1.0" encoding="utf-8"?>
<p:tagLst xmlns:a="http://schemas.openxmlformats.org/drawingml/2006/main" xmlns:r="http://schemas.openxmlformats.org/officeDocument/2006/relationships" xmlns:p="http://schemas.openxmlformats.org/presentationml/2006/main">
  <p:tag name="COLORS" val="-2;-2;-2;-2;SlideTextFontColor;-2"/>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Lst>
</file>

<file path=ppt/tags/tag67.xml><?xml version="1.0" encoding="utf-8"?>
<p:tagLst xmlns:a="http://schemas.openxmlformats.org/drawingml/2006/main" xmlns:r="http://schemas.openxmlformats.org/officeDocument/2006/relationships" xmlns:p="http://schemas.openxmlformats.org/presentationml/2006/main">
  <p:tag name="COMPRESSOR_INCLUDE" val="1"/>
</p:tagLst>
</file>

<file path=ppt/tags/tag6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69.xml><?xml version="1.0" encoding="utf-8"?>
<p:tagLst xmlns:a="http://schemas.openxmlformats.org/drawingml/2006/main" xmlns:r="http://schemas.openxmlformats.org/officeDocument/2006/relationships" xmlns:p="http://schemas.openxmlformats.org/presentationml/2006/main">
  <p:tag name="COLORSETCLASSNAME" val="ColorSet1"/>
  <p:tag name="COLORS" val="-2;-2;-1;-1;-1;-2"/>
</p:tagLst>
</file>

<file path=ppt/tags/tag7.xml><?xml version="1.0" encoding="utf-8"?>
<p:tagLst xmlns:a="http://schemas.openxmlformats.org/drawingml/2006/main" xmlns:r="http://schemas.openxmlformats.org/officeDocument/2006/relationships" xmlns:p="http://schemas.openxmlformats.org/presentationml/2006/main">
  <p:tag name="FONT" val="SlideAddInfoFont"/>
  <p:tag name="FONTSETCLASSNAME" val="FontSet1"/>
  <p:tag name="COLORS" val="-2;-2;-2;-2;SlideFooterFontColor;-2"/>
  <p:tag name="COLORSETCLASSNAME" val="ColorSet1"/>
  <p:tag name="SCRIPT" val="1"/>
  <p:tag name="FIELDS" val="ADDINFO;"/>
  <p:tag name="MLI" val="1"/>
  <p:tag name="SHAPESETGROUPCLASSNAME" val="ShapeSetGroup2"/>
  <p:tag name="SHAPESETCLASSNAME" val="Slide"/>
  <p:tag name="COLORSETGROUPCLASSNAME" val="ColorSetGroupLight"/>
  <p:tag name="FONTSETGROUPCLASSNAME" val="FontSetGroup2"/>
  <p:tag name="SHAPECLASSNAME" val="AdditonalInformations"/>
  <p:tag name="SHAPECLASSPROTECTIONTYPE" val="47"/>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1;-1;-1;-2"/>
</p:tagLst>
</file>

<file path=ppt/tags/tag7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7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75.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1;Scheme1;-1;-2"/>
</p:tagLst>
</file>

<file path=ppt/tags/tag76.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1;Scheme1;-1;-2"/>
</p:tagLst>
</file>

<file path=ppt/tags/tag7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8.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 name="COMPRESSOR_INCLUDE" val="1"/>
</p:tagLst>
</file>

<file path=ppt/tags/tag7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8.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FooterFontColor;-2"/>
  <p:tag name="COLORSETCLASSNAME" val="ColorSet1"/>
  <p:tag name="SCRIPT" val="1"/>
  <p:tag name="FIELDS" val="DIVISION;CONTENTOWNER;DATE;ISONUMBER;"/>
  <p:tag name="MLI" val="1"/>
  <p:tag name="SHAPESETGROUPCLASSNAME" val="ShapeSetGroup2"/>
  <p:tag name="SHAPESETCLASSNAME" val="Slide"/>
  <p:tag name="COLORSETGROUPCLASSNAME" val="ColorSetGroupLight"/>
  <p:tag name="FONTSETGROUPCLASSNAME" val="FontSetGroup2"/>
  <p:tag name="SHAPECLASSNAME" val="Footer"/>
  <p:tag name="SHAPECLASSPROTECTIONTYPE" val="47"/>
</p:tagLst>
</file>

<file path=ppt/tags/tag80.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3;-2"/>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SlideTextFontColor;-2"/>
</p:tagLst>
</file>

<file path=ppt/tags/tag8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1;-1;-2"/>
</p:tagLst>
</file>

<file path=ppt/tags/tag83.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ENDSLIDE"/>
  <p:tag name="COLORSETGROUPCLASSNAME" val="ColorSetGroupLight"/>
  <p:tag name="COLORSETCLASSNAME" val="ColorSet1"/>
  <p:tag name="FONTSETGROUPCLASSNAME" val="FontSetGroup2"/>
  <p:tag name="STYLESETGROUPCLASSNAME" val="StyleSetGroup1"/>
  <p:tag name="MAPNAME" val="Map1"/>
  <p:tag name="CFG.LAYOUT" val="Default"/>
  <p:tag name="MLI" val="1"/>
  <p:tag name="PICTURE 2_SHAPECLASSPROTECTIONTYPE" val="31"/>
  <p:tag name="PICTURE 3_SHAPECLASSPROTECTIONTYPE" val="31"/>
  <p:tag name="COMPRESSOR_INCLUDE" val="1"/>
</p:tagLst>
</file>

<file path=ppt/tags/tag8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ENDSLIDE"/>
  <p:tag name="COLORSETGROUPCLASSNAME" val="ColorSetGroupLight"/>
  <p:tag name="FONTSETGROUPCLASSNAME" val="FontSetGroup2"/>
  <p:tag name="SHAPECLASSNAME" val="EndSlideBackground"/>
  <p:tag name="SHAPECLASSFILE" val="SHLBG2C$C.gif"/>
  <p:tag name="SHAPECLASSPROTECTIONTYPE" val="31"/>
</p:tagLst>
</file>

<file path=ppt/tags/tag8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ENDSLIDE"/>
  <p:tag name="COLORSETGROUPCLASSNAME" val="ColorSetGroupLight"/>
  <p:tag name="FONTSETGROUPCLASSNAME" val="FontSetGroup2"/>
  <p:tag name="SHAPECLASSNAME" val="Shield"/>
  <p:tag name="SHAPECLASSFILE" val="SHLRTR2$C.gif"/>
  <p:tag name="SHAPECLASSPROTECTIONTYPE" val="31"/>
</p:tagLst>
</file>

<file path=ppt/tags/tag86.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ONLY"/>
  <p:tag name="COLORSETGROUPCLASSNAME" val="ColorSetGroupLight"/>
  <p:tag name="COLORSETCLASSNAME" val="ColorSet1"/>
  <p:tag name="FONTSETGROUPCLASSNAME" val="FontSetGroup2"/>
  <p:tag name="STYLESETGROUPCLASSNAME" val="StyleSetGroup1"/>
  <p:tag name="MAPNAME" val="Map1"/>
  <p:tag name="CFG.LAYOUT" val="Default"/>
  <p:tag name="MLI" val="1"/>
  <p:tag name="TITLE 1_SHAPECLASSPROTECTIONTYPE" val="0"/>
</p:tagLst>
</file>

<file path=ppt/tags/tag87.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 val="-2;-2;-2;-2;SlideTitleFontColor;-2"/>
  <p:tag name="COLORSETCLASSNAME" val="ColorSet1"/>
  <p:tag name="MLI" val="1"/>
  <p:tag name="SHAPESETGROUPCLASSNAME" val="ShapeSetGroup2"/>
  <p:tag name="SHAPESETCLASSNAME" val="TITLEONLY"/>
  <p:tag name="COLORSETGROUPCLASSNAME" val="ColorSetGroupLight"/>
  <p:tag name="FONTSETGROUPCLASSNAME" val="FontSetGroup2"/>
  <p:tag name="SHAPECLASSNAME" val="TitleOnSlide"/>
  <p:tag name="SHAPECLASSPROTECTIONTYPE" val="0"/>
</p:tagLst>
</file>

<file path=ppt/tags/tag88.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 name="COMPRESSOR_INCLUDE" val="1"/>
</p:tagLst>
</file>

<file path=ppt/tags/tag89.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 val="-2;-2;-2;-2;SlideTitleFontColor;-2"/>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Lst>
</file>

<file path=ppt/tags/tag9.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SlideTextFontColor;-2"/>
</p:tagLst>
</file>

<file path=ppt/tags/tag91.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 name="COMPRESSOR_INCLUDE" val="1"/>
</p:tagLst>
</file>

<file path=ppt/tags/tag92.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3;-2"/>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SlideTextFontColor;-2"/>
</p:tagLst>
</file>

<file path=ppt/tags/tag9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heme/theme1.xml><?xml version="1.0" encoding="utf-8"?>
<a:theme xmlns:a="http://schemas.openxmlformats.org/drawingml/2006/main" name="Standarddesign">
  <a:themeElements>
    <a:clrScheme name="PhCST">
      <a:dk1>
        <a:srgbClr val="000000"/>
      </a:dk1>
      <a:lt1>
        <a:srgbClr val="FFFFFF"/>
      </a:lt1>
      <a:dk2>
        <a:srgbClr val="000000"/>
      </a:dk2>
      <a:lt2>
        <a:srgbClr val="9EA1B2"/>
      </a:lt2>
      <a:accent1>
        <a:srgbClr val="91C7FF"/>
      </a:accent1>
      <a:accent2>
        <a:srgbClr val="0B5ED7"/>
      </a:accent2>
      <a:accent3>
        <a:srgbClr val="FFBB57"/>
      </a:accent3>
      <a:accent4>
        <a:srgbClr val="00A7BC"/>
      </a:accent4>
      <a:accent5>
        <a:srgbClr val="DB8BD5"/>
      </a:accent5>
      <a:accent6>
        <a:srgbClr val="7CBD2A"/>
      </a:accent6>
      <a:hlink>
        <a:srgbClr val="0B5ED7"/>
      </a:hlink>
      <a:folHlink>
        <a:srgbClr val="AC0098"/>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Standarddesign 1">
        <a:dk1>
          <a:srgbClr val="000000"/>
        </a:dk1>
        <a:lt1>
          <a:srgbClr val="FFFFFF"/>
        </a:lt1>
        <a:dk2>
          <a:srgbClr val="000000"/>
        </a:dk2>
        <a:lt2>
          <a:srgbClr val="9EA1B2"/>
        </a:lt2>
        <a:accent1>
          <a:srgbClr val="C1E3EB"/>
        </a:accent1>
        <a:accent2>
          <a:srgbClr val="69C3DA"/>
        </a:accent2>
        <a:accent3>
          <a:srgbClr val="FFFFFF"/>
        </a:accent3>
        <a:accent4>
          <a:srgbClr val="000000"/>
        </a:accent4>
        <a:accent5>
          <a:srgbClr val="DDEFF3"/>
        </a:accent5>
        <a:accent6>
          <a:srgbClr val="5EB0C5"/>
        </a:accent6>
        <a:hlink>
          <a:srgbClr val="FFBB57"/>
        </a:hlink>
        <a:folHlink>
          <a:srgbClr val="005A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17827</TotalTime>
  <Words>765</Words>
  <Application>Microsoft Office PowerPoint</Application>
  <PresentationFormat>On-screen Show (4:3)</PresentationFormat>
  <Paragraphs>150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Standarddesign</vt:lpstr>
      <vt:lpstr>Modeling of complex biological systems Developing a new parameter estimation method using </vt:lpstr>
      <vt:lpstr>Modeling of complex biological systems Human blood coagulation</vt:lpstr>
      <vt:lpstr>Modeling of complex biological systems Model characteristics</vt:lpstr>
      <vt:lpstr>Modeling of complex biological systems Optimization methods</vt:lpstr>
      <vt:lpstr>Modeling of complex biological systems Beam search framework</vt:lpstr>
      <vt:lpstr>Modeling of complex biological systems Beam search: principle</vt:lpstr>
      <vt:lpstr>Modeling of complex biological systems Results</vt:lpstr>
      <vt:lpstr>Modeling of complex biological systems Results</vt:lpstr>
      <vt:lpstr>Modeling of complex biological systems </vt:lpstr>
      <vt:lpstr>PowerPoint Presentation</vt:lpstr>
      <vt:lpstr>PowerPoint Presentation</vt:lpstr>
      <vt:lpstr>PowerPoint Presentation</vt:lpstr>
      <vt:lpstr>Modeling of complex biological systems Genetic algorithm</vt:lpstr>
    </vt:vector>
  </TitlesOfParts>
  <Company>Philips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Petznick, Gabriele</dc:creator>
  <cp:lastModifiedBy>Gaby Petznick</cp:lastModifiedBy>
  <cp:revision>74</cp:revision>
  <dcterms:created xsi:type="dcterms:W3CDTF">2012-08-20T13:27:57Z</dcterms:created>
  <dcterms:modified xsi:type="dcterms:W3CDTF">2012-09-24T15:31:51Z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CST">
    <vt:lpwstr>Gabriele Petznick, M.Sc.</vt:lpwstr>
  </property>
  <property fmtid="{D5CDD505-2E9C-101B-9397-08002B2CF9AE}" pid="3" name="Sector">
    <vt:lpwstr/>
  </property>
  <property fmtid="{D5CDD505-2E9C-101B-9397-08002B2CF9AE}" pid="4" name="Date">
    <vt:lpwstr>September 26, 2012</vt:lpwstr>
  </property>
  <property fmtid="{D5CDD505-2E9C-101B-9397-08002B2CF9AE}" pid="5" name="Right">
    <vt:lpwstr/>
  </property>
  <property fmtid="{D5CDD505-2E9C-101B-9397-08002B2CF9AE}" pid="6" name="Reference">
    <vt:lpwstr/>
  </property>
  <property fmtid="{D5CDD505-2E9C-101B-9397-08002B2CF9AE}" pid="7" name="Confidential">
    <vt:lpwstr>Confidential</vt:lpwstr>
  </property>
  <property fmtid="{D5CDD505-2E9C-101B-9397-08002B2CF9AE}" pid="8" name="CSTDocumentType">
    <vt:lpwstr>CSTPresentation</vt:lpwstr>
  </property>
</Properties>
</file>