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4" r:id="rId9"/>
  </p:sldIdLst>
  <p:sldSz cx="10693400" cy="7561263"/>
  <p:notesSz cx="6858000" cy="9144000"/>
  <p:defaultTextStyle>
    <a:defPPr>
      <a:defRPr lang="nl-NL"/>
    </a:defPPr>
    <a:lvl1pPr marL="0" algn="l" defTabSz="104232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160" algn="l" defTabSz="104232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320" algn="l" defTabSz="104232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3480" algn="l" defTabSz="104232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4641" algn="l" defTabSz="104232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5799" algn="l" defTabSz="104232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6960" algn="l" defTabSz="104232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8121" algn="l" defTabSz="104232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69279" algn="l" defTabSz="104232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00275D"/>
    <a:srgbClr val="0072B6"/>
    <a:srgbClr val="89A92F"/>
    <a:srgbClr val="EF8213"/>
    <a:srgbClr val="E2DAD0"/>
    <a:srgbClr val="77769D"/>
    <a:srgbClr val="C5B5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1" autoAdjust="0"/>
    <p:restoredTop sz="94700" autoAdjust="0"/>
  </p:normalViewPr>
  <p:slideViewPr>
    <p:cSldViewPr>
      <p:cViewPr varScale="1">
        <p:scale>
          <a:sx n="69" d="100"/>
          <a:sy n="69" d="100"/>
        </p:scale>
        <p:origin x="-1374" y="-90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52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FE20A-6421-471F-A99F-4FA44ADF6C5F}" type="datetimeFigureOut">
              <a:rPr lang="en-US" smtClean="0"/>
              <a:t>9/25/2012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24616-3709-4869-BF72-5D88B735FC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3651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014D1-DE1F-4134-895D-45E1A2D81B47}" type="datetimeFigureOut">
              <a:rPr lang="nl-NL" smtClean="0"/>
              <a:pPr/>
              <a:t>25-9-2012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64DF4-EE13-4846-87F2-DA78DA6B154E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56750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04232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160" algn="l" defTabSz="104232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320" algn="l" defTabSz="104232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3480" algn="l" defTabSz="104232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4641" algn="l" defTabSz="104232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5799" algn="l" defTabSz="104232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6960" algn="l" defTabSz="104232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8121" algn="l" defTabSz="104232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9279" algn="l" defTabSz="104232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189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Tijdelijke aanduiding voor afbeelding 6" descr="RSM-RESEARCH-img-large1.png"/>
          <p:cNvPicPr>
            <a:picLocks noChangeAspect="1"/>
          </p:cNvPicPr>
          <p:nvPr userDrawn="1"/>
        </p:nvPicPr>
        <p:blipFill>
          <a:blip r:embed="rId2" cstate="print"/>
          <a:srcRect l="12670" r="12670"/>
          <a:stretch>
            <a:fillRect/>
          </a:stretch>
        </p:blipFill>
        <p:spPr>
          <a:xfrm>
            <a:off x="6179053" y="2561423"/>
            <a:ext cx="2439506" cy="2450119"/>
          </a:xfrm>
          <a:prstGeom prst="rect">
            <a:avLst/>
          </a:prstGeom>
        </p:spPr>
      </p:pic>
      <p:pic>
        <p:nvPicPr>
          <p:cNvPr id="34" name="Tijdelijke aanduiding voor afbeelding 9" descr="RSM-RESEARCH-img-small2.png"/>
          <p:cNvPicPr>
            <a:picLocks noChangeAspect="1"/>
          </p:cNvPicPr>
          <p:nvPr userDrawn="1"/>
        </p:nvPicPr>
        <p:blipFill>
          <a:blip r:embed="rId3" cstate="print"/>
          <a:srcRect l="73789" t="25416" r="10046" b="50219"/>
          <a:stretch>
            <a:fillRect/>
          </a:stretch>
        </p:blipFill>
        <p:spPr>
          <a:xfrm>
            <a:off x="9746457" y="4566452"/>
            <a:ext cx="448499" cy="446079"/>
          </a:xfrm>
          <a:prstGeom prst="rect">
            <a:avLst/>
          </a:prstGeom>
          <a:noFill/>
        </p:spPr>
      </p:pic>
      <p:pic>
        <p:nvPicPr>
          <p:cNvPr id="32" name="Tijdelijke aanduiding voor afbeelding 8" descr="RSM-RESEARCH-img-small1.png"/>
          <p:cNvPicPr>
            <a:picLocks noChangeAspect="1"/>
          </p:cNvPicPr>
          <p:nvPr userDrawn="1"/>
        </p:nvPicPr>
        <p:blipFill>
          <a:blip r:embed="rId4" cstate="print"/>
          <a:srcRect l="48163" t="959" r="-367" b="47363"/>
          <a:stretch>
            <a:fillRect/>
          </a:stretch>
        </p:blipFill>
        <p:spPr>
          <a:xfrm>
            <a:off x="8712994" y="4564068"/>
            <a:ext cx="455630" cy="451617"/>
          </a:xfrm>
          <a:prstGeom prst="rect">
            <a:avLst/>
          </a:prstGeom>
          <a:noFill/>
        </p:spPr>
      </p:pic>
      <p:pic>
        <p:nvPicPr>
          <p:cNvPr id="30" name="Tijdelijke aanduiding voor afbeelding 8" descr="RSM-RESEARCH-img-small1.png"/>
          <p:cNvPicPr>
            <a:picLocks noChangeAspect="1"/>
          </p:cNvPicPr>
          <p:nvPr userDrawn="1"/>
        </p:nvPicPr>
        <p:blipFill>
          <a:blip r:embed="rId4" cstate="print"/>
          <a:srcRect l="15158" t="959" r="33176" b="47363"/>
          <a:stretch>
            <a:fillRect/>
          </a:stretch>
        </p:blipFill>
        <p:spPr>
          <a:xfrm>
            <a:off x="6182526" y="5101458"/>
            <a:ext cx="450935" cy="451617"/>
          </a:xfrm>
          <a:prstGeom prst="rect">
            <a:avLst/>
          </a:prstGeom>
          <a:noFill/>
        </p:spPr>
      </p:pic>
      <p:sp>
        <p:nvSpPr>
          <p:cNvPr id="40" name="Rechthoek 39"/>
          <p:cNvSpPr/>
          <p:nvPr userDrawn="1"/>
        </p:nvSpPr>
        <p:spPr>
          <a:xfrm>
            <a:off x="0" y="1514475"/>
            <a:ext cx="10693400" cy="502444"/>
          </a:xfrm>
          <a:prstGeom prst="rect">
            <a:avLst/>
          </a:prstGeom>
          <a:solidFill>
            <a:srgbClr val="89A92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2" name="Afbeelding 21" descr="Masters-main-Rotterdam-shst.png"/>
          <p:cNvPicPr>
            <a:picLocks noChangeAspect="1"/>
          </p:cNvPicPr>
          <p:nvPr userDrawn="1"/>
        </p:nvPicPr>
        <p:blipFill>
          <a:blip r:embed="rId5" cstate="print"/>
          <a:srcRect l="26167" t="2167" r="32295" b="35742"/>
          <a:stretch>
            <a:fillRect/>
          </a:stretch>
        </p:blipFill>
        <p:spPr>
          <a:xfrm>
            <a:off x="8705850" y="3502023"/>
            <a:ext cx="971550" cy="967583"/>
          </a:xfrm>
          <a:prstGeom prst="rect">
            <a:avLst/>
          </a:prstGeom>
        </p:spPr>
      </p:pic>
      <p:pic>
        <p:nvPicPr>
          <p:cNvPr id="31" name="Afbeelding 30" descr="Masters-main-campus-151009-.png"/>
          <p:cNvPicPr>
            <a:picLocks noChangeAspect="1"/>
          </p:cNvPicPr>
          <p:nvPr userDrawn="1"/>
        </p:nvPicPr>
        <p:blipFill>
          <a:blip r:embed="rId6" cstate="print"/>
          <a:srcRect l="3261" t="360" r="1477" b="36134"/>
          <a:stretch>
            <a:fillRect/>
          </a:stretch>
        </p:blipFill>
        <p:spPr>
          <a:xfrm>
            <a:off x="7667583" y="5095879"/>
            <a:ext cx="957304" cy="95964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88917" y="2409031"/>
            <a:ext cx="5162583" cy="1905000"/>
          </a:xfrm>
        </p:spPr>
        <p:txBody>
          <a:bodyPr lIns="0" tIns="0" rIns="0" bIns="0" anchor="b" anchorCtr="0">
            <a:noAutofit/>
          </a:bodyPr>
          <a:lstStyle>
            <a:lvl1pPr algn="l">
              <a:defRPr sz="4000" cap="none" baseline="0">
                <a:solidFill>
                  <a:srgbClr val="89A92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88916" y="4695031"/>
            <a:ext cx="5162584" cy="1943120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800" cap="none" baseline="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l-NL" dirty="0"/>
          </a:p>
        </p:txBody>
      </p:sp>
      <p:sp>
        <p:nvSpPr>
          <p:cNvPr id="16" name="Rechthoek 15"/>
          <p:cNvSpPr/>
          <p:nvPr userDrawn="1"/>
        </p:nvSpPr>
        <p:spPr>
          <a:xfrm>
            <a:off x="5894389" y="4804575"/>
            <a:ext cx="205576" cy="205576"/>
          </a:xfrm>
          <a:prstGeom prst="rect">
            <a:avLst/>
          </a:prstGeom>
          <a:solidFill>
            <a:srgbClr val="89A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7" name="Rechthoek 16"/>
          <p:cNvSpPr/>
          <p:nvPr userDrawn="1"/>
        </p:nvSpPr>
        <p:spPr>
          <a:xfrm>
            <a:off x="6718311" y="5099855"/>
            <a:ext cx="205576" cy="205576"/>
          </a:xfrm>
          <a:prstGeom prst="rect">
            <a:avLst/>
          </a:prstGeom>
          <a:solidFill>
            <a:srgbClr val="002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8" name="Rechthoek 17"/>
          <p:cNvSpPr/>
          <p:nvPr userDrawn="1"/>
        </p:nvSpPr>
        <p:spPr>
          <a:xfrm>
            <a:off x="8701909" y="5090333"/>
            <a:ext cx="205576" cy="205576"/>
          </a:xfrm>
          <a:prstGeom prst="rect">
            <a:avLst/>
          </a:prstGeom>
          <a:solidFill>
            <a:srgbClr val="E2D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nl-NL" dirty="0"/>
          </a:p>
        </p:txBody>
      </p:sp>
      <p:sp>
        <p:nvSpPr>
          <p:cNvPr id="19" name="Rechthoek 18"/>
          <p:cNvSpPr/>
          <p:nvPr userDrawn="1"/>
        </p:nvSpPr>
        <p:spPr>
          <a:xfrm>
            <a:off x="7666049" y="6123800"/>
            <a:ext cx="205576" cy="205576"/>
          </a:xfrm>
          <a:prstGeom prst="rect">
            <a:avLst/>
          </a:prstGeom>
          <a:solidFill>
            <a:srgbClr val="C5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nl-NL" dirty="0"/>
          </a:p>
        </p:txBody>
      </p:sp>
      <p:sp>
        <p:nvSpPr>
          <p:cNvPr id="20" name="Rechthoek 19"/>
          <p:cNvSpPr/>
          <p:nvPr userDrawn="1"/>
        </p:nvSpPr>
        <p:spPr>
          <a:xfrm>
            <a:off x="8701916" y="2963847"/>
            <a:ext cx="450838" cy="450838"/>
          </a:xfrm>
          <a:prstGeom prst="rect">
            <a:avLst/>
          </a:prstGeom>
          <a:solidFill>
            <a:srgbClr val="89A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44" name="Afbeelding 43" descr="RSM-FullName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33569" y="811594"/>
            <a:ext cx="4770268" cy="54014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46238" y="5292884"/>
            <a:ext cx="8429683" cy="624855"/>
          </a:xfrm>
        </p:spPr>
        <p:txBody>
          <a:bodyPr anchor="b"/>
          <a:lstStyle>
            <a:lvl1pPr algn="l">
              <a:defRPr sz="2300" b="0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846238" y="1208863"/>
            <a:ext cx="8429684" cy="400350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lang="en-US" dirty="0" smtClean="0"/>
              <a:t>Click icon to add picture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846238" y="5917739"/>
            <a:ext cx="8429683" cy="64897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Rechthoek 20"/>
          <p:cNvSpPr/>
          <p:nvPr userDrawn="1"/>
        </p:nvSpPr>
        <p:spPr>
          <a:xfrm>
            <a:off x="658843" y="1362077"/>
            <a:ext cx="128588" cy="128588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" name="Rechthoek 21"/>
          <p:cNvSpPr/>
          <p:nvPr userDrawn="1"/>
        </p:nvSpPr>
        <p:spPr>
          <a:xfrm>
            <a:off x="1112037" y="1076321"/>
            <a:ext cx="247653" cy="247653"/>
          </a:xfrm>
          <a:prstGeom prst="rect">
            <a:avLst/>
          </a:prstGeom>
          <a:solidFill>
            <a:srgbClr val="C5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nl-NL" dirty="0"/>
          </a:p>
        </p:txBody>
      </p:sp>
      <p:sp>
        <p:nvSpPr>
          <p:cNvPr id="23" name="Rechthoek 22"/>
          <p:cNvSpPr/>
          <p:nvPr userDrawn="1"/>
        </p:nvSpPr>
        <p:spPr>
          <a:xfrm>
            <a:off x="827055" y="1363648"/>
            <a:ext cx="247653" cy="247653"/>
          </a:xfrm>
          <a:prstGeom prst="rect">
            <a:avLst/>
          </a:prstGeom>
          <a:solidFill>
            <a:srgbClr val="C5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824769" y="1655781"/>
            <a:ext cx="128588" cy="128588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5" name="Rechthoek 24"/>
          <p:cNvSpPr/>
          <p:nvPr userDrawn="1"/>
        </p:nvSpPr>
        <p:spPr>
          <a:xfrm>
            <a:off x="1115193" y="1362077"/>
            <a:ext cx="128588" cy="128588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9" name="Tijdelijke aanduiding voor afbeelding 6" descr="RSM-RESEARCH-img-large1.png"/>
          <p:cNvPicPr>
            <a:picLocks noChangeAspect="1"/>
          </p:cNvPicPr>
          <p:nvPr userDrawn="1"/>
        </p:nvPicPr>
        <p:blipFill>
          <a:blip r:embed="rId2" cstate="print"/>
          <a:srcRect l="12670" r="12670"/>
          <a:stretch>
            <a:fillRect/>
          </a:stretch>
        </p:blipFill>
        <p:spPr>
          <a:xfrm>
            <a:off x="262698" y="508771"/>
            <a:ext cx="810076" cy="813600"/>
          </a:xfrm>
          <a:prstGeom prst="rect">
            <a:avLst/>
          </a:prstGeom>
        </p:spPr>
      </p:pic>
      <p:sp>
        <p:nvSpPr>
          <p:cNvPr id="29" name="Tijdelijke aanduiding voor afbeelding 2"/>
          <p:cNvSpPr>
            <a:spLocks noGrp="1"/>
          </p:cNvSpPr>
          <p:nvPr>
            <p:ph type="pic" idx="14" hasCustomPrompt="1"/>
          </p:nvPr>
        </p:nvSpPr>
        <p:spPr>
          <a:xfrm>
            <a:off x="255554" y="504007"/>
            <a:ext cx="825534" cy="819966"/>
          </a:xfrm>
          <a:noFill/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lang="nl-NL" dirty="0" smtClean="0"/>
              <a:t>Afbeelding invoegen</a:t>
            </a:r>
            <a:endParaRPr lang="nl-NL" dirty="0"/>
          </a:p>
        </p:txBody>
      </p:sp>
      <p:sp>
        <p:nvSpPr>
          <p:cNvPr id="30" name="Rechthoek 29"/>
          <p:cNvSpPr/>
          <p:nvPr userDrawn="1"/>
        </p:nvSpPr>
        <p:spPr>
          <a:xfrm>
            <a:off x="0" y="1008835"/>
            <a:ext cx="216000" cy="18000"/>
          </a:xfrm>
          <a:prstGeom prst="rect">
            <a:avLst/>
          </a:prstGeom>
          <a:solidFill>
            <a:srgbClr val="89A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1" name="Rechthoek 30"/>
          <p:cNvSpPr/>
          <p:nvPr userDrawn="1"/>
        </p:nvSpPr>
        <p:spPr>
          <a:xfrm>
            <a:off x="1108904" y="1008835"/>
            <a:ext cx="9584496" cy="18000"/>
          </a:xfrm>
          <a:prstGeom prst="rect">
            <a:avLst/>
          </a:prstGeom>
          <a:solidFill>
            <a:srgbClr val="89A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0" name="Tijdelijke aanduiding voor datum 3"/>
          <p:cNvSpPr>
            <a:spLocks noGrp="1"/>
          </p:cNvSpPr>
          <p:nvPr>
            <p:ph type="dt" sz="half" idx="15"/>
          </p:nvPr>
        </p:nvSpPr>
        <p:spPr>
          <a:xfrm>
            <a:off x="7061212" y="7209656"/>
            <a:ext cx="1643074" cy="286519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846238" y="7209656"/>
            <a:ext cx="5143536" cy="286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0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31726" y="7209656"/>
            <a:ext cx="1571636" cy="286519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B4AE559-C13F-42F9-9119-91A8BAF7C68F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0"/>
          <p:cNvSpPr>
            <a:spLocks noChangeShapeType="1"/>
          </p:cNvSpPr>
          <p:nvPr userDrawn="1"/>
        </p:nvSpPr>
        <p:spPr bwMode="auto">
          <a:xfrm>
            <a:off x="491971" y="1619021"/>
            <a:ext cx="9386429" cy="0"/>
          </a:xfrm>
          <a:prstGeom prst="line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4306" tIns="52153" rIns="104306" bIns="52153"/>
          <a:lstStyle/>
          <a:p>
            <a:endParaRPr lang="en-US" dirty="0"/>
          </a:p>
        </p:txBody>
      </p:sp>
      <p:pic>
        <p:nvPicPr>
          <p:cNvPr id="3" name="Picture 71" descr="Erasmus28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982" y="0"/>
            <a:ext cx="1663418" cy="68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72"/>
          <p:cNvSpPr>
            <a:spLocks noChangeShapeType="1"/>
          </p:cNvSpPr>
          <p:nvPr userDrawn="1"/>
        </p:nvSpPr>
        <p:spPr bwMode="auto">
          <a:xfrm>
            <a:off x="0" y="684365"/>
            <a:ext cx="1069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4306" tIns="52153" rIns="104306" bIns="52153"/>
          <a:lstStyle/>
          <a:p>
            <a:endParaRPr lang="en-US" dirty="0"/>
          </a:p>
        </p:txBody>
      </p:sp>
      <p:sp>
        <p:nvSpPr>
          <p:cNvPr id="5" name="Rectangle 74"/>
          <p:cNvSpPr>
            <a:spLocks noChangeArrowheads="1"/>
          </p:cNvSpPr>
          <p:nvPr userDrawn="1"/>
        </p:nvSpPr>
        <p:spPr bwMode="auto">
          <a:xfrm>
            <a:off x="1" y="0"/>
            <a:ext cx="9063399" cy="687865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 anchor="ctr"/>
          <a:lstStyle/>
          <a:p>
            <a:endParaRPr lang="en-US" dirty="0"/>
          </a:p>
        </p:txBody>
      </p:sp>
      <p:sp>
        <p:nvSpPr>
          <p:cNvPr id="6" name="Text Box 73"/>
          <p:cNvSpPr txBox="1">
            <a:spLocks noChangeArrowheads="1"/>
          </p:cNvSpPr>
          <p:nvPr userDrawn="1"/>
        </p:nvSpPr>
        <p:spPr bwMode="auto">
          <a:xfrm>
            <a:off x="0" y="40257"/>
            <a:ext cx="3822857" cy="65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charset="0"/>
              </a:rPr>
              <a:t>Profitability shocks &amp; the size effect</a:t>
            </a:r>
          </a:p>
          <a:p>
            <a:pPr eaLnBrk="1" hangingPunct="1">
              <a:defRPr/>
            </a:pPr>
            <a:r>
              <a:rPr lang="en-US" sz="1800" i="1" dirty="0" smtClean="0">
                <a:solidFill>
                  <a:schemeClr val="bg1"/>
                </a:solidFill>
                <a:latin typeface="Arial" charset="0"/>
              </a:rPr>
              <a:t>Mathijs van Dijk</a:t>
            </a:r>
            <a:r>
              <a:rPr lang="en-US" sz="1800" dirty="0" smtClean="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89797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4"/>
          <p:cNvSpPr>
            <a:spLocks noChangeArrowheads="1"/>
          </p:cNvSpPr>
          <p:nvPr userDrawn="1"/>
        </p:nvSpPr>
        <p:spPr bwMode="auto">
          <a:xfrm>
            <a:off x="1" y="0"/>
            <a:ext cx="9063399" cy="687865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 anchor="ctr"/>
          <a:lstStyle/>
          <a:p>
            <a:endParaRPr lang="en-US" dirty="0"/>
          </a:p>
        </p:txBody>
      </p:sp>
      <p:sp>
        <p:nvSpPr>
          <p:cNvPr id="6" name="Text Box 73"/>
          <p:cNvSpPr txBox="1">
            <a:spLocks noChangeArrowheads="1"/>
          </p:cNvSpPr>
          <p:nvPr userDrawn="1"/>
        </p:nvSpPr>
        <p:spPr bwMode="auto">
          <a:xfrm>
            <a:off x="0" y="40257"/>
            <a:ext cx="3822857" cy="65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charset="0"/>
              </a:rPr>
              <a:t>Profitability shocks &amp; the size effect</a:t>
            </a:r>
          </a:p>
          <a:p>
            <a:pPr eaLnBrk="1" hangingPunct="1">
              <a:defRPr/>
            </a:pPr>
            <a:r>
              <a:rPr lang="en-US" sz="1800" i="1" dirty="0" smtClean="0">
                <a:solidFill>
                  <a:schemeClr val="bg1"/>
                </a:solidFill>
                <a:latin typeface="Arial" charset="0"/>
              </a:rPr>
              <a:t>Mathijs van Dijk</a:t>
            </a:r>
            <a:r>
              <a:rPr lang="en-US" sz="1800" dirty="0" smtClean="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831058"/>
            <a:ext cx="9624060" cy="73195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03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Tijdelijke aanduiding voor afbeelding 6" descr="RSM-RESEARCH-img-large1.png"/>
          <p:cNvPicPr>
            <a:picLocks noChangeAspect="1"/>
          </p:cNvPicPr>
          <p:nvPr userDrawn="1"/>
        </p:nvPicPr>
        <p:blipFill>
          <a:blip r:embed="rId2" cstate="print"/>
          <a:srcRect l="12670" r="12670"/>
          <a:stretch>
            <a:fillRect/>
          </a:stretch>
        </p:blipFill>
        <p:spPr>
          <a:xfrm>
            <a:off x="262698" y="828633"/>
            <a:ext cx="810076" cy="813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36700" y="600031"/>
            <a:ext cx="8915400" cy="642942"/>
          </a:xfrm>
        </p:spPr>
        <p:txBody>
          <a:bodyPr lIns="0" tIns="0" rIns="0" bIns="0" anchor="b" anchorCtr="0">
            <a:noAutofit/>
          </a:bodyPr>
          <a:lstStyle>
            <a:lvl1pPr algn="l">
              <a:defRPr sz="4200" cap="none" baseline="0">
                <a:solidFill>
                  <a:srgbClr val="89A92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36700" y="1570831"/>
            <a:ext cx="8915400" cy="5072098"/>
          </a:xfrm>
        </p:spPr>
        <p:txBody>
          <a:bodyPr lIns="0" tIns="0" rIns="0" bIns="0">
            <a:noAutofit/>
          </a:bodyPr>
          <a:lstStyle>
            <a:lvl1pPr marL="290513" indent="-290513">
              <a:buSzPct val="117000"/>
              <a:buFont typeface="Arial" pitchFamily="34" charset="0"/>
              <a:buChar char="•"/>
              <a:defRPr sz="2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  <a:lvl2pPr marL="692150" indent="-346075">
              <a:defRPr sz="24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2pPr>
            <a:lvl3pPr marL="969963" indent="-222250">
              <a:defRPr sz="22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2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2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0" y="1328697"/>
            <a:ext cx="216000" cy="18000"/>
          </a:xfrm>
          <a:prstGeom prst="rect">
            <a:avLst/>
          </a:prstGeom>
          <a:solidFill>
            <a:srgbClr val="89A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Rechthoek 10"/>
          <p:cNvSpPr/>
          <p:nvPr userDrawn="1"/>
        </p:nvSpPr>
        <p:spPr>
          <a:xfrm>
            <a:off x="1108904" y="1328697"/>
            <a:ext cx="9584496" cy="18000"/>
          </a:xfrm>
          <a:prstGeom prst="rect">
            <a:avLst/>
          </a:prstGeom>
          <a:solidFill>
            <a:srgbClr val="89A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/>
          <p:cNvSpPr/>
          <p:nvPr userDrawn="1"/>
        </p:nvSpPr>
        <p:spPr>
          <a:xfrm>
            <a:off x="658843" y="1681939"/>
            <a:ext cx="128588" cy="128588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Rechthoek 13"/>
          <p:cNvSpPr/>
          <p:nvPr userDrawn="1"/>
        </p:nvSpPr>
        <p:spPr>
          <a:xfrm>
            <a:off x="1112037" y="1396183"/>
            <a:ext cx="247653" cy="247653"/>
          </a:xfrm>
          <a:prstGeom prst="rect">
            <a:avLst/>
          </a:prstGeom>
          <a:solidFill>
            <a:srgbClr val="C5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nl-NL" dirty="0"/>
          </a:p>
        </p:txBody>
      </p:sp>
      <p:sp>
        <p:nvSpPr>
          <p:cNvPr id="15" name="Rechthoek 14"/>
          <p:cNvSpPr/>
          <p:nvPr userDrawn="1"/>
        </p:nvSpPr>
        <p:spPr>
          <a:xfrm>
            <a:off x="827055" y="1683510"/>
            <a:ext cx="247653" cy="247653"/>
          </a:xfrm>
          <a:prstGeom prst="rect">
            <a:avLst/>
          </a:prstGeom>
          <a:solidFill>
            <a:srgbClr val="C5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nl-NL" dirty="0"/>
          </a:p>
        </p:txBody>
      </p:sp>
      <p:sp>
        <p:nvSpPr>
          <p:cNvPr id="16" name="Rechthoek 15"/>
          <p:cNvSpPr/>
          <p:nvPr userDrawn="1"/>
        </p:nvSpPr>
        <p:spPr>
          <a:xfrm>
            <a:off x="824769" y="1975643"/>
            <a:ext cx="128588" cy="128588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7" name="Rechthoek 16"/>
          <p:cNvSpPr/>
          <p:nvPr userDrawn="1"/>
        </p:nvSpPr>
        <p:spPr>
          <a:xfrm>
            <a:off x="1115193" y="1681939"/>
            <a:ext cx="128588" cy="128588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46237" y="4852201"/>
            <a:ext cx="8429685" cy="1501751"/>
          </a:xfrm>
        </p:spPr>
        <p:txBody>
          <a:bodyPr lIns="0" tIns="0" rIns="0" bIns="0" anchor="t">
            <a:noAutofit/>
          </a:bodyPr>
          <a:lstStyle>
            <a:lvl1pPr algn="l">
              <a:defRPr sz="2900" b="0" cap="all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846237" y="3204786"/>
            <a:ext cx="8429685" cy="165402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600" cap="all" baseline="0">
                <a:solidFill>
                  <a:srgbClr val="C5B5A2"/>
                </a:solidFill>
              </a:defRPr>
            </a:lvl1pPr>
            <a:lvl2pPr marL="5211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3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3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46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57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69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81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92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Rechthoek 21"/>
          <p:cNvSpPr/>
          <p:nvPr userDrawn="1"/>
        </p:nvSpPr>
        <p:spPr>
          <a:xfrm>
            <a:off x="658843" y="1362077"/>
            <a:ext cx="128588" cy="128588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3" name="Rechthoek 22"/>
          <p:cNvSpPr/>
          <p:nvPr userDrawn="1"/>
        </p:nvSpPr>
        <p:spPr>
          <a:xfrm>
            <a:off x="1112037" y="1076321"/>
            <a:ext cx="247653" cy="247653"/>
          </a:xfrm>
          <a:prstGeom prst="rect">
            <a:avLst/>
          </a:prstGeom>
          <a:solidFill>
            <a:srgbClr val="C5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827055" y="1363648"/>
            <a:ext cx="247653" cy="247653"/>
          </a:xfrm>
          <a:prstGeom prst="rect">
            <a:avLst/>
          </a:prstGeom>
          <a:solidFill>
            <a:srgbClr val="C5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nl-NL" dirty="0"/>
          </a:p>
        </p:txBody>
      </p:sp>
      <p:sp>
        <p:nvSpPr>
          <p:cNvPr id="25" name="Rechthoek 24"/>
          <p:cNvSpPr/>
          <p:nvPr userDrawn="1"/>
        </p:nvSpPr>
        <p:spPr>
          <a:xfrm>
            <a:off x="824769" y="1655781"/>
            <a:ext cx="128588" cy="128588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6" name="Rechthoek 25"/>
          <p:cNvSpPr/>
          <p:nvPr userDrawn="1"/>
        </p:nvSpPr>
        <p:spPr>
          <a:xfrm>
            <a:off x="1115193" y="1362077"/>
            <a:ext cx="128588" cy="128588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7" name="Tijdelijke aanduiding voor afbeelding 6" descr="RSM-RESEARCH-img-large1.png"/>
          <p:cNvPicPr>
            <a:picLocks noChangeAspect="1"/>
          </p:cNvPicPr>
          <p:nvPr userDrawn="1"/>
        </p:nvPicPr>
        <p:blipFill>
          <a:blip r:embed="rId2" cstate="print"/>
          <a:srcRect l="12670" r="12670"/>
          <a:stretch>
            <a:fillRect/>
          </a:stretch>
        </p:blipFill>
        <p:spPr>
          <a:xfrm>
            <a:off x="262698" y="508771"/>
            <a:ext cx="810076" cy="813600"/>
          </a:xfrm>
          <a:prstGeom prst="rect">
            <a:avLst/>
          </a:prstGeom>
        </p:spPr>
      </p:pic>
      <p:sp>
        <p:nvSpPr>
          <p:cNvPr id="28" name="Tijdelijke aanduiding voor afbeelding 2"/>
          <p:cNvSpPr>
            <a:spLocks noGrp="1"/>
          </p:cNvSpPr>
          <p:nvPr>
            <p:ph type="pic" idx="14" hasCustomPrompt="1"/>
          </p:nvPr>
        </p:nvSpPr>
        <p:spPr>
          <a:xfrm>
            <a:off x="255554" y="504007"/>
            <a:ext cx="825534" cy="819966"/>
          </a:xfrm>
          <a:noFill/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lang="nl-NL" dirty="0" smtClean="0"/>
              <a:t>Afbeelding invoegen</a:t>
            </a:r>
            <a:endParaRPr lang="nl-NL" dirty="0"/>
          </a:p>
        </p:txBody>
      </p:sp>
      <p:sp>
        <p:nvSpPr>
          <p:cNvPr id="29" name="Rechthoek 28"/>
          <p:cNvSpPr/>
          <p:nvPr userDrawn="1"/>
        </p:nvSpPr>
        <p:spPr>
          <a:xfrm>
            <a:off x="0" y="1008835"/>
            <a:ext cx="216000" cy="18000"/>
          </a:xfrm>
          <a:prstGeom prst="rect">
            <a:avLst/>
          </a:prstGeom>
          <a:solidFill>
            <a:srgbClr val="89A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0" name="Rechthoek 29"/>
          <p:cNvSpPr/>
          <p:nvPr userDrawn="1"/>
        </p:nvSpPr>
        <p:spPr>
          <a:xfrm>
            <a:off x="1108904" y="1008835"/>
            <a:ext cx="9584496" cy="18000"/>
          </a:xfrm>
          <a:prstGeom prst="rect">
            <a:avLst/>
          </a:prstGeom>
          <a:solidFill>
            <a:srgbClr val="89A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061212" y="7209656"/>
            <a:ext cx="1643074" cy="286519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1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846238" y="7209656"/>
            <a:ext cx="5143536" cy="286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0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31726" y="7209656"/>
            <a:ext cx="1571636" cy="286519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B4AE559-C13F-42F9-9119-91A8BAF7C68F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846238" y="1494615"/>
            <a:ext cx="3960000" cy="4929833"/>
          </a:xfrm>
        </p:spPr>
        <p:txBody>
          <a:bodyPr lIns="0" tIns="0" rIns="0" bIns="0">
            <a:noAutofit/>
          </a:bodyPr>
          <a:lstStyle>
            <a:lvl1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989642" y="1494004"/>
            <a:ext cx="3960000" cy="4929833"/>
          </a:xfrm>
        </p:spPr>
        <p:txBody>
          <a:bodyPr lIns="0" tIns="0" rIns="0" bIns="0">
            <a:noAutofit/>
          </a:bodyPr>
          <a:lstStyle>
            <a:lvl1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1872082" y="280172"/>
            <a:ext cx="8475278" cy="642942"/>
          </a:xfrm>
        </p:spPr>
        <p:txBody>
          <a:bodyPr lIns="0" tIns="0" rIns="0" bIns="0" anchor="b" anchorCtr="0">
            <a:noAutofit/>
          </a:bodyPr>
          <a:lstStyle>
            <a:lvl1pPr algn="l">
              <a:defRPr sz="2100" cap="all" baseline="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22" name="Rechthoek 21"/>
          <p:cNvSpPr/>
          <p:nvPr userDrawn="1"/>
        </p:nvSpPr>
        <p:spPr>
          <a:xfrm>
            <a:off x="658843" y="1362077"/>
            <a:ext cx="128588" cy="128588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3" name="Rechthoek 22"/>
          <p:cNvSpPr/>
          <p:nvPr userDrawn="1"/>
        </p:nvSpPr>
        <p:spPr>
          <a:xfrm>
            <a:off x="1112037" y="1076321"/>
            <a:ext cx="247653" cy="247653"/>
          </a:xfrm>
          <a:prstGeom prst="rect">
            <a:avLst/>
          </a:prstGeom>
          <a:solidFill>
            <a:srgbClr val="C5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827055" y="1363648"/>
            <a:ext cx="247653" cy="247653"/>
          </a:xfrm>
          <a:prstGeom prst="rect">
            <a:avLst/>
          </a:prstGeom>
          <a:solidFill>
            <a:srgbClr val="C5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nl-NL" dirty="0"/>
          </a:p>
        </p:txBody>
      </p:sp>
      <p:sp>
        <p:nvSpPr>
          <p:cNvPr id="25" name="Rechthoek 24"/>
          <p:cNvSpPr/>
          <p:nvPr userDrawn="1"/>
        </p:nvSpPr>
        <p:spPr>
          <a:xfrm>
            <a:off x="824769" y="1655781"/>
            <a:ext cx="128588" cy="128588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6" name="Rechthoek 25"/>
          <p:cNvSpPr/>
          <p:nvPr userDrawn="1"/>
        </p:nvSpPr>
        <p:spPr>
          <a:xfrm>
            <a:off x="1115193" y="1362077"/>
            <a:ext cx="128588" cy="128588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8" name="Tijdelijke aanduiding voor afbeelding 6" descr="RSM-RESEARCH-img-large1.png"/>
          <p:cNvPicPr>
            <a:picLocks noChangeAspect="1"/>
          </p:cNvPicPr>
          <p:nvPr userDrawn="1"/>
        </p:nvPicPr>
        <p:blipFill>
          <a:blip r:embed="rId2" cstate="print"/>
          <a:srcRect l="12670" r="12670"/>
          <a:stretch>
            <a:fillRect/>
          </a:stretch>
        </p:blipFill>
        <p:spPr>
          <a:xfrm>
            <a:off x="262698" y="508771"/>
            <a:ext cx="810076" cy="813600"/>
          </a:xfrm>
          <a:prstGeom prst="rect">
            <a:avLst/>
          </a:prstGeom>
        </p:spPr>
      </p:pic>
      <p:sp>
        <p:nvSpPr>
          <p:cNvPr id="30" name="Tijdelijke aanduiding voor afbeelding 2"/>
          <p:cNvSpPr>
            <a:spLocks noGrp="1"/>
          </p:cNvSpPr>
          <p:nvPr>
            <p:ph type="pic" idx="14" hasCustomPrompt="1"/>
          </p:nvPr>
        </p:nvSpPr>
        <p:spPr>
          <a:xfrm>
            <a:off x="255554" y="504007"/>
            <a:ext cx="825534" cy="819966"/>
          </a:xfrm>
          <a:noFill/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lang="nl-NL" dirty="0" smtClean="0"/>
              <a:t>Afbeelding invoegen</a:t>
            </a:r>
            <a:endParaRPr lang="nl-NL" dirty="0"/>
          </a:p>
        </p:txBody>
      </p:sp>
      <p:sp>
        <p:nvSpPr>
          <p:cNvPr id="31" name="Rechthoek 30"/>
          <p:cNvSpPr/>
          <p:nvPr userDrawn="1"/>
        </p:nvSpPr>
        <p:spPr>
          <a:xfrm>
            <a:off x="0" y="1008835"/>
            <a:ext cx="216000" cy="18000"/>
          </a:xfrm>
          <a:prstGeom prst="rect">
            <a:avLst/>
          </a:prstGeom>
          <a:solidFill>
            <a:srgbClr val="89A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2" name="Rechthoek 31"/>
          <p:cNvSpPr/>
          <p:nvPr userDrawn="1"/>
        </p:nvSpPr>
        <p:spPr>
          <a:xfrm>
            <a:off x="1108904" y="1008835"/>
            <a:ext cx="9584496" cy="18000"/>
          </a:xfrm>
          <a:prstGeom prst="rect">
            <a:avLst/>
          </a:prstGeom>
          <a:solidFill>
            <a:srgbClr val="89A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1" name="Tijdelijke aanduiding voor datum 3"/>
          <p:cNvSpPr>
            <a:spLocks noGrp="1"/>
          </p:cNvSpPr>
          <p:nvPr>
            <p:ph type="dt" sz="half" idx="15"/>
          </p:nvPr>
        </p:nvSpPr>
        <p:spPr>
          <a:xfrm>
            <a:off x="7061212" y="7209656"/>
            <a:ext cx="1643074" cy="286519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846238" y="7209656"/>
            <a:ext cx="5143536" cy="286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0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31726" y="7209656"/>
            <a:ext cx="1571636" cy="286519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B4AE559-C13F-42F9-9119-91A8BAF7C68F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846242" y="1692533"/>
            <a:ext cx="3959247" cy="705367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800" b="1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  <a:lvl2pPr marL="521160" indent="0">
              <a:buNone/>
              <a:defRPr sz="2300" b="1"/>
            </a:lvl2pPr>
            <a:lvl3pPr marL="1042320" indent="0">
              <a:buNone/>
              <a:defRPr sz="2100" b="1"/>
            </a:lvl3pPr>
            <a:lvl4pPr marL="1563480" indent="0">
              <a:buNone/>
              <a:defRPr sz="1800" b="1"/>
            </a:lvl4pPr>
            <a:lvl5pPr marL="2084641" indent="0">
              <a:buNone/>
              <a:defRPr sz="1800" b="1"/>
            </a:lvl5pPr>
            <a:lvl6pPr marL="2605799" indent="0">
              <a:buNone/>
              <a:defRPr sz="1800" b="1"/>
            </a:lvl6pPr>
            <a:lvl7pPr marL="3126960" indent="0">
              <a:buNone/>
              <a:defRPr sz="1800" b="1"/>
            </a:lvl7pPr>
            <a:lvl8pPr marL="3648121" indent="0">
              <a:buNone/>
              <a:defRPr sz="1800" b="1"/>
            </a:lvl8pPr>
            <a:lvl9pPr marL="4169279" indent="0">
              <a:buNone/>
              <a:defRPr sz="1800" b="1"/>
            </a:lvl9pPr>
          </a:lstStyle>
          <a:p>
            <a:pPr lvl="0"/>
            <a:r>
              <a:rPr lang="nl-NL" dirty="0" smtClean="0"/>
              <a:t>Klik om de modelstijlen te bewerken 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951543" y="1692533"/>
            <a:ext cx="3968745" cy="705367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800" b="1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  <a:lvl2pPr marL="521160" indent="0">
              <a:buNone/>
              <a:defRPr sz="2300" b="1"/>
            </a:lvl2pPr>
            <a:lvl3pPr marL="1042320" indent="0">
              <a:buNone/>
              <a:defRPr sz="2100" b="1"/>
            </a:lvl3pPr>
            <a:lvl4pPr marL="1563480" indent="0">
              <a:buNone/>
              <a:defRPr sz="1800" b="1"/>
            </a:lvl4pPr>
            <a:lvl5pPr marL="2084641" indent="0">
              <a:buNone/>
              <a:defRPr sz="1800" b="1"/>
            </a:lvl5pPr>
            <a:lvl6pPr marL="2605799" indent="0">
              <a:buNone/>
              <a:defRPr sz="1800" b="1"/>
            </a:lvl6pPr>
            <a:lvl7pPr marL="3126960" indent="0">
              <a:buNone/>
              <a:defRPr sz="1800" b="1"/>
            </a:lvl7pPr>
            <a:lvl8pPr marL="3648121" indent="0">
              <a:buNone/>
              <a:defRPr sz="1800" b="1"/>
            </a:lvl8pPr>
            <a:lvl9pPr marL="416927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jdelijke aanduiding voor inhoud 2"/>
          <p:cNvSpPr>
            <a:spLocks noGrp="1"/>
          </p:cNvSpPr>
          <p:nvPr>
            <p:ph sz="half" idx="10"/>
          </p:nvPr>
        </p:nvSpPr>
        <p:spPr>
          <a:xfrm>
            <a:off x="1846238" y="2566185"/>
            <a:ext cx="3960000" cy="3857652"/>
          </a:xfrm>
        </p:spPr>
        <p:txBody>
          <a:bodyPr lIns="0" tIns="0" rIns="0" bIns="0">
            <a:noAutofit/>
          </a:bodyPr>
          <a:lstStyle>
            <a:lvl1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11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958736" y="2566185"/>
            <a:ext cx="3960000" cy="3857652"/>
          </a:xfrm>
        </p:spPr>
        <p:txBody>
          <a:bodyPr lIns="0" tIns="0" rIns="0" bIns="0">
            <a:noAutofit/>
          </a:bodyPr>
          <a:lstStyle>
            <a:lvl1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24" name="Titel 1"/>
          <p:cNvSpPr>
            <a:spLocks noGrp="1"/>
          </p:cNvSpPr>
          <p:nvPr>
            <p:ph type="title"/>
          </p:nvPr>
        </p:nvSpPr>
        <p:spPr>
          <a:xfrm>
            <a:off x="1872082" y="280172"/>
            <a:ext cx="8475278" cy="642942"/>
          </a:xfrm>
        </p:spPr>
        <p:txBody>
          <a:bodyPr lIns="0" tIns="0" rIns="0" bIns="0" anchor="b" anchorCtr="0">
            <a:noAutofit/>
          </a:bodyPr>
          <a:lstStyle>
            <a:lvl1pPr algn="l">
              <a:defRPr sz="2100" cap="all" baseline="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26" name="Rechthoek 25"/>
          <p:cNvSpPr/>
          <p:nvPr userDrawn="1"/>
        </p:nvSpPr>
        <p:spPr>
          <a:xfrm>
            <a:off x="658843" y="1362077"/>
            <a:ext cx="128588" cy="128588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7" name="Rechthoek 26"/>
          <p:cNvSpPr/>
          <p:nvPr userDrawn="1"/>
        </p:nvSpPr>
        <p:spPr>
          <a:xfrm>
            <a:off x="1112037" y="1076321"/>
            <a:ext cx="247653" cy="247653"/>
          </a:xfrm>
          <a:prstGeom prst="rect">
            <a:avLst/>
          </a:prstGeom>
          <a:solidFill>
            <a:srgbClr val="C5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nl-NL" dirty="0"/>
          </a:p>
        </p:txBody>
      </p:sp>
      <p:sp>
        <p:nvSpPr>
          <p:cNvPr id="28" name="Rechthoek 27"/>
          <p:cNvSpPr/>
          <p:nvPr userDrawn="1"/>
        </p:nvSpPr>
        <p:spPr>
          <a:xfrm>
            <a:off x="827055" y="1363648"/>
            <a:ext cx="247653" cy="247653"/>
          </a:xfrm>
          <a:prstGeom prst="rect">
            <a:avLst/>
          </a:prstGeom>
          <a:solidFill>
            <a:srgbClr val="C5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nl-NL" dirty="0"/>
          </a:p>
        </p:txBody>
      </p:sp>
      <p:sp>
        <p:nvSpPr>
          <p:cNvPr id="29" name="Rechthoek 28"/>
          <p:cNvSpPr/>
          <p:nvPr userDrawn="1"/>
        </p:nvSpPr>
        <p:spPr>
          <a:xfrm>
            <a:off x="824769" y="1655781"/>
            <a:ext cx="128588" cy="128588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0" name="Rechthoek 29"/>
          <p:cNvSpPr/>
          <p:nvPr userDrawn="1"/>
        </p:nvSpPr>
        <p:spPr>
          <a:xfrm>
            <a:off x="1115193" y="1362077"/>
            <a:ext cx="128588" cy="128588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0" name="Tijdelijke aanduiding voor afbeelding 6" descr="RSM-RESEARCH-img-large1.png"/>
          <p:cNvPicPr>
            <a:picLocks noChangeAspect="1"/>
          </p:cNvPicPr>
          <p:nvPr userDrawn="1"/>
        </p:nvPicPr>
        <p:blipFill>
          <a:blip r:embed="rId2" cstate="print"/>
          <a:srcRect l="12670" r="12670"/>
          <a:stretch>
            <a:fillRect/>
          </a:stretch>
        </p:blipFill>
        <p:spPr>
          <a:xfrm>
            <a:off x="262698" y="508771"/>
            <a:ext cx="810076" cy="813600"/>
          </a:xfrm>
          <a:prstGeom prst="rect">
            <a:avLst/>
          </a:prstGeom>
        </p:spPr>
      </p:pic>
      <p:sp>
        <p:nvSpPr>
          <p:cNvPr id="32" name="Tijdelijke aanduiding voor afbeelding 2"/>
          <p:cNvSpPr>
            <a:spLocks noGrp="1"/>
          </p:cNvSpPr>
          <p:nvPr>
            <p:ph type="pic" idx="14" hasCustomPrompt="1"/>
          </p:nvPr>
        </p:nvSpPr>
        <p:spPr>
          <a:xfrm>
            <a:off x="255554" y="504007"/>
            <a:ext cx="825534" cy="819966"/>
          </a:xfrm>
          <a:noFill/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lang="nl-NL" dirty="0" smtClean="0"/>
              <a:t>Afbeelding invoegen</a:t>
            </a:r>
            <a:endParaRPr lang="nl-NL" dirty="0"/>
          </a:p>
        </p:txBody>
      </p:sp>
      <p:sp>
        <p:nvSpPr>
          <p:cNvPr id="33" name="Rechthoek 32"/>
          <p:cNvSpPr/>
          <p:nvPr userDrawn="1"/>
        </p:nvSpPr>
        <p:spPr>
          <a:xfrm>
            <a:off x="0" y="1008835"/>
            <a:ext cx="216000" cy="18000"/>
          </a:xfrm>
          <a:prstGeom prst="rect">
            <a:avLst/>
          </a:prstGeom>
          <a:solidFill>
            <a:srgbClr val="89A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4" name="Rechthoek 33"/>
          <p:cNvSpPr/>
          <p:nvPr userDrawn="1"/>
        </p:nvSpPr>
        <p:spPr>
          <a:xfrm>
            <a:off x="1108904" y="1008835"/>
            <a:ext cx="9584496" cy="18000"/>
          </a:xfrm>
          <a:prstGeom prst="rect">
            <a:avLst/>
          </a:prstGeom>
          <a:solidFill>
            <a:srgbClr val="89A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1" name="Tijdelijke aanduiding voor datum 3"/>
          <p:cNvSpPr>
            <a:spLocks noGrp="1"/>
          </p:cNvSpPr>
          <p:nvPr>
            <p:ph type="dt" sz="half" idx="15"/>
          </p:nvPr>
        </p:nvSpPr>
        <p:spPr>
          <a:xfrm>
            <a:off x="7061212" y="7209656"/>
            <a:ext cx="1643074" cy="286519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2" name="Tijdelijke aanduiding voor voettekst 4"/>
          <p:cNvSpPr>
            <a:spLocks noGrp="1"/>
          </p:cNvSpPr>
          <p:nvPr>
            <p:ph type="ftr" sz="quarter" idx="16"/>
          </p:nvPr>
        </p:nvSpPr>
        <p:spPr>
          <a:xfrm>
            <a:off x="1846238" y="7209656"/>
            <a:ext cx="5143536" cy="286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0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31726" y="7209656"/>
            <a:ext cx="1571636" cy="286519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B4AE559-C13F-42F9-9119-91A8BAF7C68F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1872082" y="280172"/>
            <a:ext cx="8332402" cy="642942"/>
          </a:xfrm>
        </p:spPr>
        <p:txBody>
          <a:bodyPr lIns="0" tIns="0" rIns="0" bIns="0" anchor="b" anchorCtr="0">
            <a:noAutofit/>
          </a:bodyPr>
          <a:lstStyle>
            <a:lvl1pPr algn="l">
              <a:defRPr sz="2100" cap="all" baseline="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20" name="Rechthoek 19"/>
          <p:cNvSpPr/>
          <p:nvPr userDrawn="1"/>
        </p:nvSpPr>
        <p:spPr>
          <a:xfrm>
            <a:off x="658843" y="1362077"/>
            <a:ext cx="128588" cy="128588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1" name="Rechthoek 20"/>
          <p:cNvSpPr/>
          <p:nvPr userDrawn="1"/>
        </p:nvSpPr>
        <p:spPr>
          <a:xfrm>
            <a:off x="1112037" y="1076321"/>
            <a:ext cx="247653" cy="247653"/>
          </a:xfrm>
          <a:prstGeom prst="rect">
            <a:avLst/>
          </a:prstGeom>
          <a:solidFill>
            <a:srgbClr val="C5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nl-NL" dirty="0"/>
          </a:p>
        </p:txBody>
      </p:sp>
      <p:sp>
        <p:nvSpPr>
          <p:cNvPr id="22" name="Rechthoek 21"/>
          <p:cNvSpPr/>
          <p:nvPr userDrawn="1"/>
        </p:nvSpPr>
        <p:spPr>
          <a:xfrm>
            <a:off x="827055" y="1363648"/>
            <a:ext cx="247653" cy="247653"/>
          </a:xfrm>
          <a:prstGeom prst="rect">
            <a:avLst/>
          </a:prstGeom>
          <a:solidFill>
            <a:srgbClr val="C5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nl-NL" dirty="0"/>
          </a:p>
        </p:txBody>
      </p:sp>
      <p:sp>
        <p:nvSpPr>
          <p:cNvPr id="23" name="Rechthoek 22"/>
          <p:cNvSpPr/>
          <p:nvPr userDrawn="1"/>
        </p:nvSpPr>
        <p:spPr>
          <a:xfrm>
            <a:off x="824769" y="1655781"/>
            <a:ext cx="128588" cy="128588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1115193" y="1362077"/>
            <a:ext cx="128588" cy="128588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6" name="Tijdelijke aanduiding voor afbeelding 6" descr="RSM-RESEARCH-img-large1.png"/>
          <p:cNvPicPr>
            <a:picLocks noChangeAspect="1"/>
          </p:cNvPicPr>
          <p:nvPr userDrawn="1"/>
        </p:nvPicPr>
        <p:blipFill>
          <a:blip r:embed="rId2" cstate="print"/>
          <a:srcRect l="12670" r="12670"/>
          <a:stretch>
            <a:fillRect/>
          </a:stretch>
        </p:blipFill>
        <p:spPr>
          <a:xfrm>
            <a:off x="262698" y="508771"/>
            <a:ext cx="810076" cy="813600"/>
          </a:xfrm>
          <a:prstGeom prst="rect">
            <a:avLst/>
          </a:prstGeom>
        </p:spPr>
      </p:pic>
      <p:sp>
        <p:nvSpPr>
          <p:cNvPr id="28" name="Tijdelijke aanduiding voor afbeelding 2"/>
          <p:cNvSpPr>
            <a:spLocks noGrp="1"/>
          </p:cNvSpPr>
          <p:nvPr>
            <p:ph type="pic" idx="14" hasCustomPrompt="1"/>
          </p:nvPr>
        </p:nvSpPr>
        <p:spPr>
          <a:xfrm>
            <a:off x="255554" y="504007"/>
            <a:ext cx="825534" cy="819966"/>
          </a:xfrm>
          <a:noFill/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lang="nl-NL" dirty="0" smtClean="0"/>
              <a:t>Afbeelding invoegen</a:t>
            </a:r>
            <a:endParaRPr lang="nl-NL" dirty="0"/>
          </a:p>
        </p:txBody>
      </p:sp>
      <p:sp>
        <p:nvSpPr>
          <p:cNvPr id="29" name="Rechthoek 28"/>
          <p:cNvSpPr/>
          <p:nvPr userDrawn="1"/>
        </p:nvSpPr>
        <p:spPr>
          <a:xfrm>
            <a:off x="0" y="1008835"/>
            <a:ext cx="216000" cy="18000"/>
          </a:xfrm>
          <a:prstGeom prst="rect">
            <a:avLst/>
          </a:prstGeom>
          <a:solidFill>
            <a:srgbClr val="89A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0" name="Rechthoek 29"/>
          <p:cNvSpPr/>
          <p:nvPr userDrawn="1"/>
        </p:nvSpPr>
        <p:spPr>
          <a:xfrm>
            <a:off x="1108904" y="1008835"/>
            <a:ext cx="9584496" cy="18000"/>
          </a:xfrm>
          <a:prstGeom prst="rect">
            <a:avLst/>
          </a:prstGeom>
          <a:solidFill>
            <a:srgbClr val="89A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061212" y="7209656"/>
            <a:ext cx="1643074" cy="286519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846238" y="7209656"/>
            <a:ext cx="5143536" cy="286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0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31726" y="7209656"/>
            <a:ext cx="1571636" cy="286519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B4AE559-C13F-42F9-9119-91A8BAF7C68F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zonder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Tijdelijke aanduiding voor afbeelding 6" descr="RSM-RESEARCH-img-large1.png"/>
          <p:cNvPicPr>
            <a:picLocks noChangeAspect="1"/>
          </p:cNvPicPr>
          <p:nvPr userDrawn="1"/>
        </p:nvPicPr>
        <p:blipFill>
          <a:blip r:embed="rId2" cstate="print"/>
          <a:srcRect l="12670" r="12670"/>
          <a:stretch>
            <a:fillRect/>
          </a:stretch>
        </p:blipFill>
        <p:spPr>
          <a:xfrm>
            <a:off x="6179053" y="2561423"/>
            <a:ext cx="2439506" cy="2450119"/>
          </a:xfrm>
          <a:prstGeom prst="rect">
            <a:avLst/>
          </a:prstGeom>
        </p:spPr>
      </p:pic>
      <p:pic>
        <p:nvPicPr>
          <p:cNvPr id="22" name="Tijdelijke aanduiding voor afbeelding 9" descr="RSM-RESEARCH-img-small2.png"/>
          <p:cNvPicPr>
            <a:picLocks noChangeAspect="1"/>
          </p:cNvPicPr>
          <p:nvPr userDrawn="1"/>
        </p:nvPicPr>
        <p:blipFill>
          <a:blip r:embed="rId3" cstate="print"/>
          <a:srcRect l="73789" t="25416" r="10046" b="50219"/>
          <a:stretch>
            <a:fillRect/>
          </a:stretch>
        </p:blipFill>
        <p:spPr>
          <a:xfrm>
            <a:off x="9746457" y="4566452"/>
            <a:ext cx="448499" cy="446079"/>
          </a:xfrm>
          <a:prstGeom prst="rect">
            <a:avLst/>
          </a:prstGeom>
          <a:noFill/>
        </p:spPr>
      </p:pic>
      <p:pic>
        <p:nvPicPr>
          <p:cNvPr id="23" name="Tijdelijke aanduiding voor afbeelding 8" descr="RSM-RESEARCH-img-small1.png"/>
          <p:cNvPicPr>
            <a:picLocks noChangeAspect="1"/>
          </p:cNvPicPr>
          <p:nvPr userDrawn="1"/>
        </p:nvPicPr>
        <p:blipFill>
          <a:blip r:embed="rId4" cstate="print"/>
          <a:srcRect l="48163" t="959" r="-367" b="47363"/>
          <a:stretch>
            <a:fillRect/>
          </a:stretch>
        </p:blipFill>
        <p:spPr>
          <a:xfrm>
            <a:off x="8712994" y="4564068"/>
            <a:ext cx="455630" cy="451617"/>
          </a:xfrm>
          <a:prstGeom prst="rect">
            <a:avLst/>
          </a:prstGeom>
          <a:noFill/>
        </p:spPr>
      </p:pic>
      <p:pic>
        <p:nvPicPr>
          <p:cNvPr id="24" name="Tijdelijke aanduiding voor afbeelding 8" descr="RSM-RESEARCH-img-small1.png"/>
          <p:cNvPicPr>
            <a:picLocks noChangeAspect="1"/>
          </p:cNvPicPr>
          <p:nvPr userDrawn="1"/>
        </p:nvPicPr>
        <p:blipFill>
          <a:blip r:embed="rId4" cstate="print"/>
          <a:srcRect l="15158" t="959" r="33176" b="47363"/>
          <a:stretch>
            <a:fillRect/>
          </a:stretch>
        </p:blipFill>
        <p:spPr>
          <a:xfrm>
            <a:off x="6182526" y="5101458"/>
            <a:ext cx="450935" cy="451617"/>
          </a:xfrm>
          <a:prstGeom prst="rect">
            <a:avLst/>
          </a:prstGeom>
          <a:noFill/>
        </p:spPr>
      </p:pic>
      <p:sp>
        <p:nvSpPr>
          <p:cNvPr id="25" name="Tijdelijke aanduiding voor afbeelding 2"/>
          <p:cNvSpPr>
            <a:spLocks noGrp="1"/>
          </p:cNvSpPr>
          <p:nvPr>
            <p:ph type="pic" idx="12" hasCustomPrompt="1"/>
          </p:nvPr>
        </p:nvSpPr>
        <p:spPr>
          <a:xfrm>
            <a:off x="8704286" y="4556924"/>
            <a:ext cx="466339" cy="457989"/>
          </a:xfrm>
          <a:noFill/>
        </p:spPr>
        <p:txBody>
          <a:bodyPr/>
          <a:lstStyle>
            <a:lvl1pPr marL="0" indent="0">
              <a:buNone/>
              <a:defRPr sz="800" b="0" baseline="0">
                <a:solidFill>
                  <a:schemeClr val="bg1"/>
                </a:solidFill>
              </a:defRPr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lang="nl-NL" dirty="0" smtClean="0"/>
              <a:t>Afbeelding invoegen</a:t>
            </a:r>
            <a:endParaRPr lang="nl-NL" dirty="0"/>
          </a:p>
        </p:txBody>
      </p:sp>
      <p:sp>
        <p:nvSpPr>
          <p:cNvPr id="26" name="Tijdelijke aanduiding voor afbeelding 2"/>
          <p:cNvSpPr>
            <a:spLocks noGrp="1"/>
          </p:cNvSpPr>
          <p:nvPr>
            <p:ph type="pic" idx="10" hasCustomPrompt="1"/>
          </p:nvPr>
        </p:nvSpPr>
        <p:spPr>
          <a:xfrm>
            <a:off x="6179053" y="2561423"/>
            <a:ext cx="2439506" cy="2450119"/>
          </a:xfrm>
          <a:noFill/>
        </p:spPr>
        <p:txBody>
          <a:bodyPr/>
          <a:lstStyle>
            <a:lvl1pPr marL="0" indent="0">
              <a:buNone/>
              <a:defRPr sz="2800" b="0" baseline="0">
                <a:solidFill>
                  <a:schemeClr val="bg1"/>
                </a:solidFill>
              </a:defRPr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lang="nl-NL" dirty="0" smtClean="0"/>
              <a:t>Klik om afbeelding in te voegen</a:t>
            </a:r>
            <a:endParaRPr lang="nl-NL" dirty="0"/>
          </a:p>
        </p:txBody>
      </p:sp>
      <p:sp>
        <p:nvSpPr>
          <p:cNvPr id="28" name="Rechthoek 27"/>
          <p:cNvSpPr/>
          <p:nvPr userDrawn="1"/>
        </p:nvSpPr>
        <p:spPr>
          <a:xfrm>
            <a:off x="0" y="1514475"/>
            <a:ext cx="10693400" cy="502444"/>
          </a:xfrm>
          <a:prstGeom prst="rect">
            <a:avLst/>
          </a:prstGeom>
          <a:solidFill>
            <a:srgbClr val="89A92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 dirty="0"/>
          </a:p>
        </p:txBody>
      </p:sp>
      <p:pic>
        <p:nvPicPr>
          <p:cNvPr id="30" name="Afbeelding 29" descr="Masters-main-Rotterdam-shst.png"/>
          <p:cNvPicPr>
            <a:picLocks noChangeAspect="1"/>
          </p:cNvPicPr>
          <p:nvPr userDrawn="1"/>
        </p:nvPicPr>
        <p:blipFill>
          <a:blip r:embed="rId5" cstate="print"/>
          <a:srcRect l="26167" t="2167" r="32295" b="35742"/>
          <a:stretch>
            <a:fillRect/>
          </a:stretch>
        </p:blipFill>
        <p:spPr>
          <a:xfrm>
            <a:off x="8705850" y="3502023"/>
            <a:ext cx="971550" cy="967583"/>
          </a:xfrm>
          <a:prstGeom prst="rect">
            <a:avLst/>
          </a:prstGeom>
        </p:spPr>
      </p:pic>
      <p:sp>
        <p:nvSpPr>
          <p:cNvPr id="31" name="Tijdelijke aanduiding voor afbeelding 2"/>
          <p:cNvSpPr>
            <a:spLocks noGrp="1"/>
          </p:cNvSpPr>
          <p:nvPr>
            <p:ph type="pic" idx="11" hasCustomPrompt="1"/>
          </p:nvPr>
        </p:nvSpPr>
        <p:spPr>
          <a:xfrm>
            <a:off x="8699516" y="3498053"/>
            <a:ext cx="976311" cy="973932"/>
          </a:xfrm>
          <a:noFill/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lang="nl-NL" dirty="0" smtClean="0"/>
              <a:t>Afbeelding invoegen</a:t>
            </a:r>
            <a:endParaRPr lang="nl-NL" dirty="0"/>
          </a:p>
        </p:txBody>
      </p:sp>
      <p:pic>
        <p:nvPicPr>
          <p:cNvPr id="34" name="Afbeelding 33" descr="Masters-main-campus-151009-.png"/>
          <p:cNvPicPr>
            <a:picLocks noChangeAspect="1"/>
          </p:cNvPicPr>
          <p:nvPr userDrawn="1"/>
        </p:nvPicPr>
        <p:blipFill>
          <a:blip r:embed="rId6" cstate="print"/>
          <a:srcRect l="3261" t="360" r="1477" b="36134"/>
          <a:stretch>
            <a:fillRect/>
          </a:stretch>
        </p:blipFill>
        <p:spPr>
          <a:xfrm>
            <a:off x="7667583" y="5095879"/>
            <a:ext cx="957304" cy="959643"/>
          </a:xfrm>
          <a:prstGeom prst="rect">
            <a:avLst/>
          </a:prstGeom>
        </p:spPr>
      </p:pic>
      <p:sp>
        <p:nvSpPr>
          <p:cNvPr id="35" name="Titel 1"/>
          <p:cNvSpPr>
            <a:spLocks noGrp="1"/>
          </p:cNvSpPr>
          <p:nvPr>
            <p:ph type="ctrTitle"/>
          </p:nvPr>
        </p:nvSpPr>
        <p:spPr>
          <a:xfrm>
            <a:off x="488917" y="2524124"/>
            <a:ext cx="4572031" cy="2476501"/>
          </a:xfrm>
        </p:spPr>
        <p:txBody>
          <a:bodyPr lIns="0" tIns="0" rIns="0" bIns="0" anchor="b" anchorCtr="0">
            <a:noAutofit/>
          </a:bodyPr>
          <a:lstStyle>
            <a:lvl1pPr algn="l">
              <a:defRPr sz="2800" b="0" cap="all" baseline="0">
                <a:solidFill>
                  <a:srgbClr val="89A92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6" name="Ondertitel 2"/>
          <p:cNvSpPr>
            <a:spLocks noGrp="1"/>
          </p:cNvSpPr>
          <p:nvPr>
            <p:ph type="subTitle" idx="1"/>
          </p:nvPr>
        </p:nvSpPr>
        <p:spPr>
          <a:xfrm>
            <a:off x="488916" y="5066515"/>
            <a:ext cx="4572032" cy="1571636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1600" b="0" cap="all" baseline="0">
                <a:solidFill>
                  <a:srgbClr val="C5B5A2"/>
                </a:solidFill>
                <a:latin typeface="Arial" pitchFamily="34" charset="0"/>
                <a:cs typeface="Arial" pitchFamily="34" charset="0"/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37" name="Rechthoek 36"/>
          <p:cNvSpPr/>
          <p:nvPr userDrawn="1"/>
        </p:nvSpPr>
        <p:spPr>
          <a:xfrm>
            <a:off x="5894389" y="4804575"/>
            <a:ext cx="205576" cy="205576"/>
          </a:xfrm>
          <a:prstGeom prst="rect">
            <a:avLst/>
          </a:prstGeom>
          <a:solidFill>
            <a:srgbClr val="89A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 dirty="0"/>
          </a:p>
        </p:txBody>
      </p:sp>
      <p:sp>
        <p:nvSpPr>
          <p:cNvPr id="38" name="Rechthoek 37"/>
          <p:cNvSpPr/>
          <p:nvPr userDrawn="1"/>
        </p:nvSpPr>
        <p:spPr>
          <a:xfrm>
            <a:off x="6718311" y="5099855"/>
            <a:ext cx="205576" cy="205576"/>
          </a:xfrm>
          <a:prstGeom prst="rect">
            <a:avLst/>
          </a:prstGeom>
          <a:solidFill>
            <a:srgbClr val="002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 dirty="0"/>
          </a:p>
        </p:txBody>
      </p:sp>
      <p:sp>
        <p:nvSpPr>
          <p:cNvPr id="39" name="Rechthoek 38"/>
          <p:cNvSpPr/>
          <p:nvPr userDrawn="1"/>
        </p:nvSpPr>
        <p:spPr>
          <a:xfrm>
            <a:off x="8701909" y="5090333"/>
            <a:ext cx="205576" cy="205576"/>
          </a:xfrm>
          <a:prstGeom prst="rect">
            <a:avLst/>
          </a:prstGeom>
          <a:solidFill>
            <a:srgbClr val="E2D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       </a:t>
            </a:r>
            <a:endParaRPr lang="nl-NL" b="1" dirty="0"/>
          </a:p>
        </p:txBody>
      </p:sp>
      <p:sp>
        <p:nvSpPr>
          <p:cNvPr id="40" name="Rechthoek 39"/>
          <p:cNvSpPr/>
          <p:nvPr userDrawn="1"/>
        </p:nvSpPr>
        <p:spPr>
          <a:xfrm>
            <a:off x="7666049" y="6123800"/>
            <a:ext cx="205576" cy="205576"/>
          </a:xfrm>
          <a:prstGeom prst="rect">
            <a:avLst/>
          </a:prstGeom>
          <a:solidFill>
            <a:srgbClr val="C5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       </a:t>
            </a:r>
            <a:endParaRPr lang="nl-NL" b="1" dirty="0"/>
          </a:p>
        </p:txBody>
      </p:sp>
      <p:sp>
        <p:nvSpPr>
          <p:cNvPr id="41" name="Rechthoek 40"/>
          <p:cNvSpPr/>
          <p:nvPr userDrawn="1"/>
        </p:nvSpPr>
        <p:spPr>
          <a:xfrm>
            <a:off x="8701916" y="2963847"/>
            <a:ext cx="450838" cy="450838"/>
          </a:xfrm>
          <a:prstGeom prst="rect">
            <a:avLst/>
          </a:prstGeom>
          <a:solidFill>
            <a:srgbClr val="89A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 dirty="0"/>
          </a:p>
        </p:txBody>
      </p:sp>
      <p:pic>
        <p:nvPicPr>
          <p:cNvPr id="42" name="Afbeelding 41" descr="RSM-FullName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33569" y="811594"/>
            <a:ext cx="4770268" cy="540145"/>
          </a:xfrm>
          <a:prstGeom prst="rect">
            <a:avLst/>
          </a:prstGeom>
        </p:spPr>
      </p:pic>
      <p:pic>
        <p:nvPicPr>
          <p:cNvPr id="43" name="Afbeelding 42" descr="department-RESEARCH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486170" y="1599203"/>
            <a:ext cx="8382000" cy="347853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hoek 20"/>
          <p:cNvSpPr/>
          <p:nvPr userDrawn="1"/>
        </p:nvSpPr>
        <p:spPr>
          <a:xfrm>
            <a:off x="658843" y="1362077"/>
            <a:ext cx="128588" cy="128588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" name="Rechthoek 21"/>
          <p:cNvSpPr/>
          <p:nvPr userDrawn="1"/>
        </p:nvSpPr>
        <p:spPr>
          <a:xfrm>
            <a:off x="1112037" y="1076321"/>
            <a:ext cx="247653" cy="247653"/>
          </a:xfrm>
          <a:prstGeom prst="rect">
            <a:avLst/>
          </a:prstGeom>
          <a:solidFill>
            <a:srgbClr val="C5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nl-NL" dirty="0"/>
          </a:p>
        </p:txBody>
      </p:sp>
      <p:sp>
        <p:nvSpPr>
          <p:cNvPr id="23" name="Rechthoek 22"/>
          <p:cNvSpPr/>
          <p:nvPr userDrawn="1"/>
        </p:nvSpPr>
        <p:spPr>
          <a:xfrm>
            <a:off x="827055" y="1363648"/>
            <a:ext cx="247653" cy="247653"/>
          </a:xfrm>
          <a:prstGeom prst="rect">
            <a:avLst/>
          </a:prstGeom>
          <a:solidFill>
            <a:srgbClr val="C5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824769" y="1655781"/>
            <a:ext cx="128588" cy="128588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5" name="Rechthoek 24"/>
          <p:cNvSpPr/>
          <p:nvPr userDrawn="1"/>
        </p:nvSpPr>
        <p:spPr>
          <a:xfrm>
            <a:off x="1115193" y="1362077"/>
            <a:ext cx="128588" cy="128588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6" name="Tijdelijke aanduiding voor afbeelding 6" descr="RSM-RESEARCH-img-large1.png"/>
          <p:cNvPicPr>
            <a:picLocks noChangeAspect="1"/>
          </p:cNvPicPr>
          <p:nvPr userDrawn="1"/>
        </p:nvPicPr>
        <p:blipFill>
          <a:blip r:embed="rId2" cstate="print"/>
          <a:srcRect l="12670" r="12670"/>
          <a:stretch>
            <a:fillRect/>
          </a:stretch>
        </p:blipFill>
        <p:spPr>
          <a:xfrm>
            <a:off x="262698" y="508771"/>
            <a:ext cx="810076" cy="813600"/>
          </a:xfrm>
          <a:prstGeom prst="rect">
            <a:avLst/>
          </a:prstGeom>
        </p:spPr>
      </p:pic>
      <p:sp>
        <p:nvSpPr>
          <p:cNvPr id="29" name="Tijdelijke aanduiding voor afbeelding 2"/>
          <p:cNvSpPr>
            <a:spLocks noGrp="1"/>
          </p:cNvSpPr>
          <p:nvPr>
            <p:ph type="pic" idx="14" hasCustomPrompt="1"/>
          </p:nvPr>
        </p:nvSpPr>
        <p:spPr>
          <a:xfrm>
            <a:off x="255554" y="504007"/>
            <a:ext cx="825534" cy="819966"/>
          </a:xfrm>
          <a:noFill/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lang="nl-NL" dirty="0" smtClean="0"/>
              <a:t>Afbeelding invoegen</a:t>
            </a:r>
            <a:endParaRPr lang="nl-NL" dirty="0"/>
          </a:p>
        </p:txBody>
      </p:sp>
      <p:sp>
        <p:nvSpPr>
          <p:cNvPr id="30" name="Rechthoek 29"/>
          <p:cNvSpPr/>
          <p:nvPr userDrawn="1"/>
        </p:nvSpPr>
        <p:spPr>
          <a:xfrm>
            <a:off x="0" y="1008835"/>
            <a:ext cx="216000" cy="18000"/>
          </a:xfrm>
          <a:prstGeom prst="rect">
            <a:avLst/>
          </a:prstGeom>
          <a:solidFill>
            <a:srgbClr val="89A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1" name="Rechthoek 30"/>
          <p:cNvSpPr/>
          <p:nvPr userDrawn="1"/>
        </p:nvSpPr>
        <p:spPr>
          <a:xfrm>
            <a:off x="1108904" y="1008835"/>
            <a:ext cx="9584496" cy="18000"/>
          </a:xfrm>
          <a:prstGeom prst="rect">
            <a:avLst/>
          </a:prstGeom>
          <a:solidFill>
            <a:srgbClr val="89A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061212" y="7209656"/>
            <a:ext cx="1643074" cy="286519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846238" y="7209656"/>
            <a:ext cx="5143536" cy="286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0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31726" y="7209656"/>
            <a:ext cx="1571636" cy="286519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B4AE559-C13F-42F9-9119-91A8BAF7C68F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46238" y="1494615"/>
            <a:ext cx="3518055" cy="1281214"/>
          </a:xfrm>
        </p:spPr>
        <p:txBody>
          <a:bodyPr anchor="b"/>
          <a:lstStyle>
            <a:lvl1pPr algn="l">
              <a:defRPr sz="2300" b="0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846238" y="2923375"/>
            <a:ext cx="3518055" cy="3479444"/>
          </a:xfrm>
        </p:spPr>
        <p:txBody>
          <a:bodyPr/>
          <a:lstStyle>
            <a:lvl1pPr marL="0" indent="0">
              <a:buNone/>
              <a:defRPr sz="1600"/>
            </a:lvl1pPr>
            <a:lvl2pPr marL="521160" indent="0">
              <a:buNone/>
              <a:defRPr sz="1400"/>
            </a:lvl2pPr>
            <a:lvl3pPr marL="1042320" indent="0">
              <a:buNone/>
              <a:defRPr sz="1100"/>
            </a:lvl3pPr>
            <a:lvl4pPr marL="1563480" indent="0">
              <a:buNone/>
              <a:defRPr sz="1000"/>
            </a:lvl4pPr>
            <a:lvl5pPr marL="2084641" indent="0">
              <a:buNone/>
              <a:defRPr sz="1000"/>
            </a:lvl5pPr>
            <a:lvl6pPr marL="2605799" indent="0">
              <a:buNone/>
              <a:defRPr sz="1000"/>
            </a:lvl6pPr>
            <a:lvl7pPr marL="3126960" indent="0">
              <a:buNone/>
              <a:defRPr sz="1000"/>
            </a:lvl7pPr>
            <a:lvl8pPr marL="3648121" indent="0">
              <a:buNone/>
              <a:defRPr sz="1000"/>
            </a:lvl8pPr>
            <a:lvl9pPr marL="416927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jdelijke aanduiding voor inhoud 2"/>
          <p:cNvSpPr>
            <a:spLocks noGrp="1"/>
          </p:cNvSpPr>
          <p:nvPr>
            <p:ph sz="half" idx="14"/>
          </p:nvPr>
        </p:nvSpPr>
        <p:spPr>
          <a:xfrm>
            <a:off x="5632449" y="1494004"/>
            <a:ext cx="4429153" cy="4929833"/>
          </a:xfrm>
        </p:spPr>
        <p:txBody>
          <a:bodyPr lIns="0" tIns="0" rIns="0" bIns="0">
            <a:noAutofit/>
          </a:bodyPr>
          <a:lstStyle>
            <a:lvl1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28" name="Rechthoek 27"/>
          <p:cNvSpPr/>
          <p:nvPr userDrawn="1"/>
        </p:nvSpPr>
        <p:spPr>
          <a:xfrm>
            <a:off x="658843" y="1362077"/>
            <a:ext cx="128588" cy="128588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9" name="Rechthoek 28"/>
          <p:cNvSpPr/>
          <p:nvPr userDrawn="1"/>
        </p:nvSpPr>
        <p:spPr>
          <a:xfrm>
            <a:off x="1112037" y="1076321"/>
            <a:ext cx="247653" cy="247653"/>
          </a:xfrm>
          <a:prstGeom prst="rect">
            <a:avLst/>
          </a:prstGeom>
          <a:solidFill>
            <a:srgbClr val="C5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nl-NL" dirty="0"/>
          </a:p>
        </p:txBody>
      </p:sp>
      <p:sp>
        <p:nvSpPr>
          <p:cNvPr id="30" name="Rechthoek 29"/>
          <p:cNvSpPr/>
          <p:nvPr userDrawn="1"/>
        </p:nvSpPr>
        <p:spPr>
          <a:xfrm>
            <a:off x="827055" y="1363648"/>
            <a:ext cx="247653" cy="247653"/>
          </a:xfrm>
          <a:prstGeom prst="rect">
            <a:avLst/>
          </a:prstGeom>
          <a:solidFill>
            <a:srgbClr val="C5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nl-NL" dirty="0"/>
          </a:p>
        </p:txBody>
      </p:sp>
      <p:sp>
        <p:nvSpPr>
          <p:cNvPr id="31" name="Rechthoek 30"/>
          <p:cNvSpPr/>
          <p:nvPr userDrawn="1"/>
        </p:nvSpPr>
        <p:spPr>
          <a:xfrm>
            <a:off x="824769" y="1655781"/>
            <a:ext cx="128588" cy="128588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2" name="Rechthoek 31"/>
          <p:cNvSpPr/>
          <p:nvPr userDrawn="1"/>
        </p:nvSpPr>
        <p:spPr>
          <a:xfrm>
            <a:off x="1115193" y="1362077"/>
            <a:ext cx="128588" cy="128588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8" name="Tijdelijke aanduiding voor afbeelding 6" descr="RSM-RESEARCH-img-large1.png"/>
          <p:cNvPicPr>
            <a:picLocks noChangeAspect="1"/>
          </p:cNvPicPr>
          <p:nvPr userDrawn="1"/>
        </p:nvPicPr>
        <p:blipFill>
          <a:blip r:embed="rId2" cstate="print"/>
          <a:srcRect l="12670" r="12670"/>
          <a:stretch>
            <a:fillRect/>
          </a:stretch>
        </p:blipFill>
        <p:spPr>
          <a:xfrm>
            <a:off x="262698" y="508771"/>
            <a:ext cx="810076" cy="813600"/>
          </a:xfrm>
          <a:prstGeom prst="rect">
            <a:avLst/>
          </a:prstGeom>
        </p:spPr>
      </p:pic>
      <p:sp>
        <p:nvSpPr>
          <p:cNvPr id="25" name="Tijdelijke aanduiding voor afbeelding 2"/>
          <p:cNvSpPr>
            <a:spLocks noGrp="1"/>
          </p:cNvSpPr>
          <p:nvPr>
            <p:ph type="pic" idx="15" hasCustomPrompt="1"/>
          </p:nvPr>
        </p:nvSpPr>
        <p:spPr>
          <a:xfrm>
            <a:off x="255554" y="504007"/>
            <a:ext cx="825534" cy="819966"/>
          </a:xfrm>
          <a:noFill/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lang="nl-NL" dirty="0" smtClean="0"/>
              <a:t>Afbeelding invoegen</a:t>
            </a:r>
            <a:endParaRPr lang="nl-NL" dirty="0"/>
          </a:p>
        </p:txBody>
      </p:sp>
      <p:sp>
        <p:nvSpPr>
          <p:cNvPr id="26" name="Rechthoek 25"/>
          <p:cNvSpPr/>
          <p:nvPr userDrawn="1"/>
        </p:nvSpPr>
        <p:spPr>
          <a:xfrm>
            <a:off x="0" y="1008835"/>
            <a:ext cx="216000" cy="18000"/>
          </a:xfrm>
          <a:prstGeom prst="rect">
            <a:avLst/>
          </a:prstGeom>
          <a:solidFill>
            <a:srgbClr val="89A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7" name="Rechthoek 26"/>
          <p:cNvSpPr/>
          <p:nvPr userDrawn="1"/>
        </p:nvSpPr>
        <p:spPr>
          <a:xfrm>
            <a:off x="1108904" y="1008835"/>
            <a:ext cx="9584496" cy="18000"/>
          </a:xfrm>
          <a:prstGeom prst="rect">
            <a:avLst/>
          </a:prstGeom>
          <a:solidFill>
            <a:srgbClr val="89A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1" name="Tijdelijke aanduiding voor datum 3"/>
          <p:cNvSpPr>
            <a:spLocks noGrp="1"/>
          </p:cNvSpPr>
          <p:nvPr>
            <p:ph type="dt" sz="half" idx="16"/>
          </p:nvPr>
        </p:nvSpPr>
        <p:spPr>
          <a:xfrm>
            <a:off x="7061212" y="7209656"/>
            <a:ext cx="1643074" cy="286519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846238" y="7209656"/>
            <a:ext cx="5143536" cy="286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0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3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31726" y="7209656"/>
            <a:ext cx="1571636" cy="286519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B4AE559-C13F-42F9-9119-91A8BAF7C68F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846238" y="423045"/>
            <a:ext cx="8338176" cy="126021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846238" y="1764295"/>
            <a:ext cx="8312492" cy="49900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061212" y="7209656"/>
            <a:ext cx="1643074" cy="286519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846238" y="7209656"/>
            <a:ext cx="5143536" cy="286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0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31726" y="7209656"/>
            <a:ext cx="1571636" cy="286519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B4AE559-C13F-42F9-9119-91A8BAF7C68F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72" r:id="rId11"/>
    <p:sldLayoutId id="2147483673" r:id="rId12"/>
  </p:sldLayoutIdLst>
  <p:transition>
    <p:fade/>
  </p:transition>
  <p:hf hdr="0" ftr="0" dt="0"/>
  <p:txStyles>
    <p:titleStyle>
      <a:lvl1pPr algn="l" defTabSz="1043056" rtl="0" eaLnBrk="1" latinLnBrk="0" hangingPunct="1">
        <a:spcBef>
          <a:spcPct val="0"/>
        </a:spcBef>
        <a:buNone/>
        <a:defRPr sz="2000" kern="1200" cap="all" baseline="0">
          <a:solidFill>
            <a:srgbClr val="00275D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0275D"/>
          </a:solidFill>
          <a:latin typeface="Arial" pitchFamily="34" charset="0"/>
          <a:ea typeface="+mn-ea"/>
          <a:cs typeface="Arial" pitchFamily="34" charset="0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00275D"/>
          </a:solidFill>
          <a:latin typeface="Arial" pitchFamily="34" charset="0"/>
          <a:ea typeface="+mn-ea"/>
          <a:cs typeface="Arial" pitchFamily="34" charset="0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0275D"/>
          </a:solidFill>
          <a:latin typeface="Arial" pitchFamily="34" charset="0"/>
          <a:ea typeface="+mn-ea"/>
          <a:cs typeface="Arial" pitchFamily="34" charset="0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00275D"/>
          </a:solidFill>
          <a:latin typeface="Arial" pitchFamily="34" charset="0"/>
          <a:ea typeface="+mn-ea"/>
          <a:cs typeface="Arial" pitchFamily="34" charset="0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rgbClr val="00275D"/>
          </a:solidFill>
          <a:latin typeface="Arial" pitchFamily="34" charset="0"/>
          <a:ea typeface="+mn-ea"/>
          <a:cs typeface="Arial" pitchFamily="34" charset="0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488917" y="3856831"/>
            <a:ext cx="5619783" cy="685800"/>
          </a:xfrm>
        </p:spPr>
        <p:txBody>
          <a:bodyPr/>
          <a:lstStyle/>
          <a:p>
            <a:r>
              <a:rPr lang="en-US" sz="4600" dirty="0" smtClean="0"/>
              <a:t>Liquidity Back Holes</a:t>
            </a:r>
            <a:endParaRPr lang="en-US" sz="4600" dirty="0"/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>
          <a:xfrm>
            <a:off x="546100" y="4733111"/>
            <a:ext cx="5162584" cy="952520"/>
          </a:xfrm>
        </p:spPr>
        <p:txBody>
          <a:bodyPr/>
          <a:lstStyle/>
          <a:p>
            <a:r>
              <a:rPr lang="nl-NL" sz="3000" dirty="0" smtClean="0"/>
              <a:t>Mathijs van Dijk</a:t>
            </a:r>
            <a:endParaRPr lang="nl-NL" sz="3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Rol</a:t>
            </a:r>
            <a:r>
              <a:rPr lang="en-US" dirty="0" smtClean="0"/>
              <a:t> van </a:t>
            </a:r>
            <a:r>
              <a:rPr lang="en-US" dirty="0" err="1" smtClean="0"/>
              <a:t>financiële</a:t>
            </a:r>
            <a:r>
              <a:rPr lang="en-US" dirty="0" smtClean="0"/>
              <a:t> </a:t>
            </a:r>
            <a:r>
              <a:rPr lang="en-US" dirty="0" err="1" smtClean="0"/>
              <a:t>markten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Financiële</a:t>
            </a:r>
            <a:r>
              <a:rPr lang="en-US" dirty="0" smtClean="0"/>
              <a:t> </a:t>
            </a:r>
            <a:r>
              <a:rPr lang="en-US" dirty="0" err="1" smtClean="0"/>
              <a:t>markten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cruciaal</a:t>
            </a:r>
            <a:r>
              <a:rPr lang="en-US" dirty="0" smtClean="0"/>
              <a:t> voor het </a:t>
            </a:r>
            <a:r>
              <a:rPr lang="en-US" dirty="0" err="1" smtClean="0"/>
              <a:t>functioneren</a:t>
            </a:r>
            <a:r>
              <a:rPr lang="en-US" dirty="0" smtClean="0"/>
              <a:t> van de </a:t>
            </a:r>
            <a:r>
              <a:rPr lang="en-US" dirty="0" err="1" smtClean="0"/>
              <a:t>economie</a:t>
            </a:r>
            <a:endParaRPr lang="en-US" dirty="0" smtClean="0"/>
          </a:p>
          <a:p>
            <a:pPr lvl="1"/>
            <a:r>
              <a:rPr lang="en-US" dirty="0" err="1" smtClean="0"/>
              <a:t>Allocatie</a:t>
            </a:r>
            <a:r>
              <a:rPr lang="en-US" dirty="0" smtClean="0"/>
              <a:t> van </a:t>
            </a:r>
            <a:r>
              <a:rPr lang="en-US" dirty="0" err="1" smtClean="0"/>
              <a:t>kapitaal</a:t>
            </a:r>
            <a:endParaRPr lang="en-US" dirty="0" smtClean="0"/>
          </a:p>
          <a:p>
            <a:pPr lvl="1"/>
            <a:r>
              <a:rPr lang="en-US" dirty="0" err="1" smtClean="0"/>
              <a:t>Scheiding</a:t>
            </a:r>
            <a:r>
              <a:rPr lang="en-US" dirty="0" smtClean="0"/>
              <a:t> </a:t>
            </a:r>
            <a:r>
              <a:rPr lang="en-US" dirty="0" err="1" smtClean="0"/>
              <a:t>eigendom</a:t>
            </a:r>
            <a:r>
              <a:rPr lang="en-US" dirty="0" smtClean="0"/>
              <a:t> / management</a:t>
            </a:r>
          </a:p>
          <a:p>
            <a:pPr lvl="1"/>
            <a:r>
              <a:rPr lang="en-US" dirty="0" err="1" smtClean="0"/>
              <a:t>Beleggingsmogelijkheden</a:t>
            </a:r>
            <a:r>
              <a:rPr lang="en-US" dirty="0" smtClean="0"/>
              <a:t> </a:t>
            </a:r>
            <a:r>
              <a:rPr lang="en-US" dirty="0" err="1" smtClean="0"/>
              <a:t>particulieren</a:t>
            </a:r>
            <a:r>
              <a:rPr lang="en-US" dirty="0" smtClean="0"/>
              <a:t> / </a:t>
            </a:r>
            <a:r>
              <a:rPr lang="en-US" dirty="0" err="1" smtClean="0"/>
              <a:t>pensioenfondsen</a:t>
            </a:r>
            <a:endParaRPr lang="en-US" dirty="0" smtClean="0"/>
          </a:p>
          <a:p>
            <a:pPr lvl="1"/>
            <a:r>
              <a:rPr lang="en-US" dirty="0" err="1" smtClean="0"/>
              <a:t>Risicospreiding</a:t>
            </a:r>
            <a:endParaRPr lang="en-US" dirty="0" smtClean="0"/>
          </a:p>
          <a:p>
            <a:pPr lvl="1"/>
            <a:r>
              <a:rPr lang="en-US" dirty="0" err="1" smtClean="0"/>
              <a:t>Verstrekking</a:t>
            </a:r>
            <a:r>
              <a:rPr lang="en-US" dirty="0" smtClean="0"/>
              <a:t> van </a:t>
            </a:r>
            <a:r>
              <a:rPr lang="en-US" dirty="0" err="1" smtClean="0"/>
              <a:t>liquiditeit</a:t>
            </a:r>
            <a:endParaRPr lang="en-US" dirty="0" smtClean="0"/>
          </a:p>
          <a:p>
            <a:pPr lvl="1"/>
            <a:endParaRPr lang="en-US" sz="1200" dirty="0"/>
          </a:p>
          <a:p>
            <a:r>
              <a:rPr lang="en-US" dirty="0" err="1" smtClean="0"/>
              <a:t>Liquiditeit</a:t>
            </a:r>
            <a:r>
              <a:rPr lang="en-US" dirty="0"/>
              <a:t> </a:t>
            </a:r>
            <a:r>
              <a:rPr lang="en-US" dirty="0" smtClean="0"/>
              <a:t>= “</a:t>
            </a:r>
            <a:r>
              <a:rPr lang="en-US" dirty="0" err="1" smtClean="0"/>
              <a:t>mogelijkheid</a:t>
            </a:r>
            <a:r>
              <a:rPr lang="en-US" dirty="0" smtClean="0"/>
              <a:t> tot het </a:t>
            </a:r>
            <a:r>
              <a:rPr lang="en-US" dirty="0" err="1" smtClean="0"/>
              <a:t>verhandelen</a:t>
            </a:r>
            <a:r>
              <a:rPr lang="en-US" dirty="0" smtClean="0"/>
              <a:t> van </a:t>
            </a:r>
            <a:r>
              <a:rPr lang="en-US" dirty="0" err="1" smtClean="0"/>
              <a:t>grote</a:t>
            </a:r>
            <a:r>
              <a:rPr lang="en-US" dirty="0" smtClean="0"/>
              <a:t> </a:t>
            </a:r>
            <a:r>
              <a:rPr lang="en-US" dirty="0" err="1" smtClean="0"/>
              <a:t>hoeveelheden</a:t>
            </a:r>
            <a:r>
              <a:rPr lang="en-US" dirty="0" smtClean="0"/>
              <a:t> </a:t>
            </a:r>
            <a:r>
              <a:rPr lang="en-US" dirty="0" err="1" smtClean="0"/>
              <a:t>tegen</a:t>
            </a:r>
            <a:r>
              <a:rPr lang="en-US" dirty="0" smtClean="0"/>
              <a:t> </a:t>
            </a:r>
            <a:r>
              <a:rPr lang="en-US" dirty="0" err="1" smtClean="0"/>
              <a:t>lage</a:t>
            </a:r>
            <a:r>
              <a:rPr lang="en-US" dirty="0" smtClean="0"/>
              <a:t> </a:t>
            </a:r>
            <a:r>
              <a:rPr lang="en-US" dirty="0" err="1" smtClean="0"/>
              <a:t>kosten</a:t>
            </a:r>
            <a:r>
              <a:rPr lang="en-US" dirty="0" smtClean="0"/>
              <a:t> en met </a:t>
            </a:r>
            <a:r>
              <a:rPr lang="en-US" dirty="0" err="1" smtClean="0"/>
              <a:t>weinig</a:t>
            </a:r>
            <a:r>
              <a:rPr lang="en-US" dirty="0" smtClean="0"/>
              <a:t> effect op de </a:t>
            </a:r>
            <a:r>
              <a:rPr lang="en-US" dirty="0" err="1" smtClean="0"/>
              <a:t>prijs</a:t>
            </a:r>
            <a:r>
              <a:rPr lang="en-US" dirty="0" smtClean="0"/>
              <a:t>”</a:t>
            </a:r>
          </a:p>
          <a:p>
            <a:r>
              <a:rPr lang="en-US" dirty="0" err="1" smtClean="0"/>
              <a:t>Liquiditeit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echter</a:t>
            </a:r>
            <a:r>
              <a:rPr lang="en-US" dirty="0" smtClean="0"/>
              <a:t> </a:t>
            </a:r>
            <a:r>
              <a:rPr lang="en-US" dirty="0" err="1" smtClean="0"/>
              <a:t>plotseling</a:t>
            </a:r>
            <a:r>
              <a:rPr lang="en-US" dirty="0" smtClean="0"/>
              <a:t> </a:t>
            </a:r>
            <a:r>
              <a:rPr lang="en-US" dirty="0" err="1" smtClean="0"/>
              <a:t>verdampen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6173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2010 “flash crash”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" t="7098" r="2767" b="6762"/>
          <a:stretch/>
        </p:blipFill>
        <p:spPr>
          <a:xfrm>
            <a:off x="1384300" y="1418431"/>
            <a:ext cx="7848600" cy="6045754"/>
          </a:xfrm>
        </p:spPr>
      </p:pic>
    </p:spTree>
    <p:extLst>
      <p:ext uri="{BB962C8B-B14F-4D97-AF65-F5344CB8AC3E}">
        <p14:creationId xmlns:p14="http://schemas.microsoft.com/office/powerpoint/2010/main" val="39693199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2008 </a:t>
            </a:r>
            <a:r>
              <a:rPr lang="en-US" dirty="0" err="1" smtClean="0"/>
              <a:t>kredietcrisis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8394700" y="3247231"/>
            <a:ext cx="533400" cy="761999"/>
          </a:xfrm>
          <a:prstGeom prst="straightConnector1">
            <a:avLst/>
          </a:prstGeom>
          <a:ln w="635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" t="2244" r="15335" b="13350"/>
          <a:stretch/>
        </p:blipFill>
        <p:spPr bwMode="auto">
          <a:xfrm>
            <a:off x="393701" y="1373633"/>
            <a:ext cx="9677400" cy="60645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8" b="8330"/>
          <a:stretch/>
        </p:blipFill>
        <p:spPr>
          <a:xfrm>
            <a:off x="7175502" y="1570832"/>
            <a:ext cx="2743198" cy="13716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8286750" y="2986088"/>
            <a:ext cx="285750" cy="814387"/>
          </a:xfrm>
          <a:prstGeom prst="straightConnector1">
            <a:avLst/>
          </a:prstGeom>
          <a:ln w="635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168896" y="2975767"/>
            <a:ext cx="2803714" cy="3510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393383" y="6762611"/>
            <a:ext cx="12607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1" dirty="0" err="1" smtClean="0"/>
              <a:t>Bron</a:t>
            </a:r>
            <a:r>
              <a:rPr lang="en-US" sz="1500" b="1" i="1" dirty="0" smtClean="0"/>
              <a:t>: Datastream</a:t>
            </a:r>
            <a:endParaRPr lang="en-US" sz="1500" b="1" i="1" dirty="0"/>
          </a:p>
        </p:txBody>
      </p:sp>
    </p:spTree>
    <p:extLst>
      <p:ext uri="{BB962C8B-B14F-4D97-AF65-F5344CB8AC3E}">
        <p14:creationId xmlns:p14="http://schemas.microsoft.com/office/powerpoint/2010/main" val="16154638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Zwarte</a:t>
            </a:r>
            <a:r>
              <a:rPr lang="en-US" dirty="0" smtClean="0"/>
              <a:t> </a:t>
            </a:r>
            <a:r>
              <a:rPr lang="en-US" dirty="0" err="1" smtClean="0"/>
              <a:t>gaten</a:t>
            </a:r>
            <a:r>
              <a:rPr lang="en-US" dirty="0" smtClean="0"/>
              <a:t> van </a:t>
            </a:r>
            <a:r>
              <a:rPr lang="en-US" dirty="0" err="1" smtClean="0"/>
              <a:t>liquiditeit</a:t>
            </a:r>
            <a:endParaRPr lang="en-US" dirty="0"/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 rot="-5400000">
            <a:off x="2153502" y="4201786"/>
            <a:ext cx="672112" cy="879978"/>
          </a:xfrm>
          <a:prstGeom prst="downArrow">
            <a:avLst>
              <a:gd name="adj1" fmla="val 38028"/>
              <a:gd name="adj2" fmla="val 36723"/>
            </a:avLst>
          </a:pr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104306" tIns="52153" rIns="104306" bIns="52153" anchor="ctr"/>
          <a:lstStyle/>
          <a:p>
            <a:endParaRPr lang="en-US"/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 rot="8123091">
            <a:off x="3922770" y="1701285"/>
            <a:ext cx="5879513" cy="5543176"/>
          </a:xfrm>
          <a:custGeom>
            <a:avLst/>
            <a:gdLst>
              <a:gd name="T0" fmla="*/ 372416 w 21600"/>
              <a:gd name="T1" fmla="*/ 1196618 h 21600"/>
              <a:gd name="T2" fmla="*/ 3636406 w 21600"/>
              <a:gd name="T3" fmla="*/ 4436170 h 21600"/>
              <a:gd name="T4" fmla="*/ 862375 w 21600"/>
              <a:gd name="T5" fmla="*/ 1498042 h 21600"/>
              <a:gd name="T6" fmla="*/ 5650244 w 21600"/>
              <a:gd name="T7" fmla="*/ 2704204 h 21600"/>
              <a:gd name="T8" fmla="*/ 4680567 w 21600"/>
              <a:gd name="T9" fmla="*/ 3563088 h 21600"/>
              <a:gd name="T10" fmla="*/ 3821451 w 21600"/>
              <a:gd name="T11" fmla="*/ 2593178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113" y="11304"/>
                </a:moveTo>
                <a:cubicBezTo>
                  <a:pt x="19123" y="11136"/>
                  <a:pt x="19129" y="10968"/>
                  <a:pt x="19129" y="10800"/>
                </a:cubicBezTo>
                <a:cubicBezTo>
                  <a:pt x="19129" y="6200"/>
                  <a:pt x="15399" y="2471"/>
                  <a:pt x="10800" y="2471"/>
                </a:cubicBezTo>
                <a:cubicBezTo>
                  <a:pt x="6200" y="2471"/>
                  <a:pt x="2471" y="6200"/>
                  <a:pt x="2471" y="10800"/>
                </a:cubicBezTo>
                <a:cubicBezTo>
                  <a:pt x="2471" y="15399"/>
                  <a:pt x="6200" y="19129"/>
                  <a:pt x="10800" y="19129"/>
                </a:cubicBezTo>
                <a:cubicBezTo>
                  <a:pt x="12275" y="19129"/>
                  <a:pt x="13725" y="18736"/>
                  <a:pt x="15000" y="17992"/>
                </a:cubicBezTo>
                <a:lnTo>
                  <a:pt x="16246" y="20126"/>
                </a:lnTo>
                <a:cubicBezTo>
                  <a:pt x="14593" y="21091"/>
                  <a:pt x="12713" y="21599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018"/>
                  <a:pt x="21593" y="11236"/>
                  <a:pt x="21580" y="11454"/>
                </a:cubicBezTo>
                <a:lnTo>
                  <a:pt x="24275" y="11618"/>
                </a:lnTo>
                <a:lnTo>
                  <a:pt x="20109" y="15308"/>
                </a:lnTo>
                <a:lnTo>
                  <a:pt x="16418" y="11141"/>
                </a:lnTo>
                <a:lnTo>
                  <a:pt x="19113" y="11304"/>
                </a:lnTo>
                <a:close/>
              </a:path>
            </a:pathLst>
          </a:custGeom>
          <a:solidFill>
            <a:srgbClr val="A5002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en-US"/>
          </a:p>
        </p:txBody>
      </p:sp>
      <p:sp>
        <p:nvSpPr>
          <p:cNvPr id="18" name="Oval 4"/>
          <p:cNvSpPr>
            <a:spLocks noChangeArrowheads="1"/>
          </p:cNvSpPr>
          <p:nvPr/>
        </p:nvSpPr>
        <p:spPr bwMode="auto">
          <a:xfrm>
            <a:off x="5614035" y="1512252"/>
            <a:ext cx="2316903" cy="126021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en-US"/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5703147" y="1753794"/>
            <a:ext cx="2138680" cy="813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300" b="1">
                <a:latin typeface="Arial" charset="0"/>
              </a:rPr>
              <a:t>Problemen voor banken</a:t>
            </a:r>
            <a:endParaRPr lang="en-US" sz="2300">
              <a:latin typeface="Arial" charset="0"/>
            </a:endParaRPr>
          </a:p>
        </p:txBody>
      </p:sp>
      <p:sp>
        <p:nvSpPr>
          <p:cNvPr id="20" name="Oval 6"/>
          <p:cNvSpPr>
            <a:spLocks noChangeArrowheads="1"/>
          </p:cNvSpPr>
          <p:nvPr/>
        </p:nvSpPr>
        <p:spPr bwMode="auto">
          <a:xfrm>
            <a:off x="3029797" y="3969663"/>
            <a:ext cx="2316903" cy="126021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en-US"/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3386243" y="4221706"/>
            <a:ext cx="1604010" cy="813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2300" b="1">
                <a:latin typeface="Arial" charset="0"/>
              </a:rPr>
              <a:t>Dalende prijzen</a:t>
            </a:r>
          </a:p>
        </p:txBody>
      </p:sp>
      <p:sp>
        <p:nvSpPr>
          <p:cNvPr id="22" name="Oval 8"/>
          <p:cNvSpPr>
            <a:spLocks noChangeArrowheads="1"/>
          </p:cNvSpPr>
          <p:nvPr/>
        </p:nvSpPr>
        <p:spPr bwMode="auto">
          <a:xfrm>
            <a:off x="8376497" y="3948659"/>
            <a:ext cx="2316903" cy="126021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en-US"/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8554720" y="4183199"/>
            <a:ext cx="1960457" cy="813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2300" b="1">
                <a:latin typeface="Arial" charset="0"/>
              </a:rPr>
              <a:t>Verlies van vertrouwen</a:t>
            </a:r>
          </a:p>
        </p:txBody>
      </p:sp>
      <p:sp>
        <p:nvSpPr>
          <p:cNvPr id="24" name="Oval 10"/>
          <p:cNvSpPr>
            <a:spLocks noChangeArrowheads="1"/>
          </p:cNvSpPr>
          <p:nvPr/>
        </p:nvSpPr>
        <p:spPr bwMode="auto">
          <a:xfrm>
            <a:off x="5614035" y="6238042"/>
            <a:ext cx="2316903" cy="126021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en-US"/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5970482" y="6626607"/>
            <a:ext cx="1604010" cy="45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2300" b="1">
                <a:latin typeface="Arial" charset="0"/>
              </a:rPr>
              <a:t>Verkopen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334169" y="4211204"/>
            <a:ext cx="1604010" cy="813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2300" b="1">
                <a:latin typeface="Arial" charset="0"/>
              </a:rPr>
              <a:t>Slecht  nieuws</a:t>
            </a: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356447" y="4053677"/>
            <a:ext cx="1570593" cy="1197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4306" tIns="52153" rIns="104306" bIns="52153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034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Mijn</a:t>
            </a:r>
            <a:r>
              <a:rPr lang="en-US" dirty="0" smtClean="0"/>
              <a:t> </a:t>
            </a:r>
            <a:r>
              <a:rPr lang="en-US" dirty="0" err="1" smtClean="0"/>
              <a:t>onderzoek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Oorzaken</a:t>
            </a:r>
            <a:r>
              <a:rPr lang="en-US" dirty="0" smtClean="0"/>
              <a:t> en </a:t>
            </a:r>
            <a:r>
              <a:rPr lang="en-US" dirty="0" err="1" smtClean="0"/>
              <a:t>gevolgen</a:t>
            </a:r>
            <a:r>
              <a:rPr lang="en-US" dirty="0" smtClean="0"/>
              <a:t> van liquidity black holes op </a:t>
            </a:r>
            <a:r>
              <a:rPr lang="en-US" dirty="0" err="1" smtClean="0"/>
              <a:t>internationale</a:t>
            </a:r>
            <a:r>
              <a:rPr lang="en-US" dirty="0" smtClean="0"/>
              <a:t> </a:t>
            </a:r>
            <a:r>
              <a:rPr lang="en-US" dirty="0" err="1" smtClean="0"/>
              <a:t>financiële</a:t>
            </a:r>
            <a:r>
              <a:rPr lang="en-US" dirty="0" smtClean="0"/>
              <a:t> </a:t>
            </a:r>
            <a:r>
              <a:rPr lang="en-US" dirty="0" err="1" smtClean="0"/>
              <a:t>markten</a:t>
            </a:r>
            <a:endParaRPr lang="en-US" dirty="0" smtClean="0"/>
          </a:p>
          <a:p>
            <a:pPr lvl="1"/>
            <a:r>
              <a:rPr lang="en-US" dirty="0" smtClean="0"/>
              <a:t>Team van </a:t>
            </a:r>
            <a:r>
              <a:rPr lang="en-US" dirty="0" err="1" smtClean="0"/>
              <a:t>vier</a:t>
            </a:r>
            <a:r>
              <a:rPr lang="en-US" dirty="0" smtClean="0"/>
              <a:t> </a:t>
            </a:r>
            <a:r>
              <a:rPr lang="en-US" dirty="0" err="1" smtClean="0"/>
              <a:t>onderzoekers</a:t>
            </a:r>
            <a:endParaRPr lang="en-US" dirty="0" smtClean="0"/>
          </a:p>
          <a:p>
            <a:pPr lvl="1"/>
            <a:r>
              <a:rPr lang="en-US" dirty="0" err="1" smtClean="0"/>
              <a:t>Gefinancierd</a:t>
            </a:r>
            <a:r>
              <a:rPr lang="en-US" dirty="0" smtClean="0"/>
              <a:t> door NWO Vidi-</a:t>
            </a:r>
            <a:r>
              <a:rPr lang="en-US" dirty="0" err="1" smtClean="0"/>
              <a:t>beurs</a:t>
            </a:r>
            <a:endParaRPr lang="en-US" dirty="0" smtClean="0"/>
          </a:p>
          <a:p>
            <a:r>
              <a:rPr lang="en-US" dirty="0" err="1" smtClean="0"/>
              <a:t>Beoogde</a:t>
            </a:r>
            <a:r>
              <a:rPr lang="en-US" dirty="0" smtClean="0"/>
              <a:t> output:</a:t>
            </a:r>
          </a:p>
          <a:p>
            <a:pPr lvl="1"/>
            <a:r>
              <a:rPr lang="en-US" dirty="0" err="1" smtClean="0"/>
              <a:t>Anticipatie</a:t>
            </a:r>
            <a:r>
              <a:rPr lang="en-US" dirty="0" smtClean="0"/>
              <a:t> op </a:t>
            </a:r>
            <a:r>
              <a:rPr lang="en-US" dirty="0" err="1" smtClean="0"/>
              <a:t>zwarte</a:t>
            </a:r>
            <a:r>
              <a:rPr lang="en-US" dirty="0" smtClean="0"/>
              <a:t> </a:t>
            </a:r>
            <a:r>
              <a:rPr lang="en-US" dirty="0" err="1" smtClean="0"/>
              <a:t>gaten</a:t>
            </a:r>
            <a:r>
              <a:rPr lang="en-US" dirty="0" smtClean="0"/>
              <a:t> door </a:t>
            </a:r>
            <a:r>
              <a:rPr lang="en-US" dirty="0" err="1" smtClean="0"/>
              <a:t>pensioenfondsen</a:t>
            </a:r>
            <a:r>
              <a:rPr lang="en-US" dirty="0" smtClean="0"/>
              <a:t> en </a:t>
            </a:r>
            <a:r>
              <a:rPr lang="en-US" dirty="0" err="1" smtClean="0"/>
              <a:t>andere</a:t>
            </a:r>
            <a:r>
              <a:rPr lang="en-US" dirty="0" smtClean="0"/>
              <a:t> </a:t>
            </a:r>
            <a:r>
              <a:rPr lang="en-US" dirty="0" err="1" smtClean="0"/>
              <a:t>beleggers</a:t>
            </a:r>
            <a:endParaRPr lang="en-US" dirty="0" smtClean="0"/>
          </a:p>
          <a:p>
            <a:pPr lvl="1"/>
            <a:r>
              <a:rPr lang="en-US" dirty="0" err="1" smtClean="0"/>
              <a:t>Regelgeving</a:t>
            </a:r>
            <a:r>
              <a:rPr lang="en-US" dirty="0" smtClean="0"/>
              <a:t> van </a:t>
            </a:r>
            <a:r>
              <a:rPr lang="en-US" dirty="0" err="1" smtClean="0"/>
              <a:t>financiële</a:t>
            </a:r>
            <a:r>
              <a:rPr lang="en-US" dirty="0" smtClean="0"/>
              <a:t> </a:t>
            </a:r>
            <a:r>
              <a:rPr lang="en-US" dirty="0" err="1" smtClean="0"/>
              <a:t>markten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kans</a:t>
            </a:r>
            <a:r>
              <a:rPr lang="en-US" dirty="0" smtClean="0"/>
              <a:t> op (en </a:t>
            </a:r>
            <a:r>
              <a:rPr lang="en-US" dirty="0" err="1" smtClean="0"/>
              <a:t>gevolgen</a:t>
            </a:r>
            <a:r>
              <a:rPr lang="en-US" dirty="0" smtClean="0"/>
              <a:t> van) </a:t>
            </a:r>
            <a:r>
              <a:rPr lang="en-US" dirty="0" err="1" smtClean="0"/>
              <a:t>zwarte</a:t>
            </a:r>
            <a:r>
              <a:rPr lang="en-US" dirty="0" smtClean="0"/>
              <a:t> </a:t>
            </a:r>
            <a:r>
              <a:rPr lang="en-US" dirty="0" err="1" smtClean="0"/>
              <a:t>gaten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beperken</a:t>
            </a:r>
            <a:endParaRPr lang="en-US" dirty="0" smtClean="0"/>
          </a:p>
          <a:p>
            <a:r>
              <a:rPr lang="en-US" dirty="0" err="1" smtClean="0"/>
              <a:t>Uitdagingen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Vereist</a:t>
            </a:r>
            <a:r>
              <a:rPr lang="en-US" dirty="0" smtClean="0"/>
              <a:t> </a:t>
            </a:r>
            <a:r>
              <a:rPr lang="en-US" dirty="0" err="1" smtClean="0"/>
              <a:t>zeer</a:t>
            </a:r>
            <a:r>
              <a:rPr lang="en-US" dirty="0" smtClean="0"/>
              <a:t> </a:t>
            </a:r>
            <a:r>
              <a:rPr lang="en-US" dirty="0" err="1" smtClean="0"/>
              <a:t>gedetailleerde</a:t>
            </a:r>
            <a:r>
              <a:rPr lang="en-US" dirty="0" smtClean="0"/>
              <a:t> </a:t>
            </a:r>
            <a:r>
              <a:rPr lang="en-US" dirty="0" err="1" smtClean="0"/>
              <a:t>transactie</a:t>
            </a:r>
            <a:r>
              <a:rPr lang="en-US" dirty="0" smtClean="0"/>
              <a:t>- en </a:t>
            </a:r>
            <a:r>
              <a:rPr lang="en-US" dirty="0" err="1" smtClean="0"/>
              <a:t>prijsdata</a:t>
            </a:r>
            <a:endParaRPr lang="en-US" dirty="0" smtClean="0"/>
          </a:p>
          <a:p>
            <a:pPr lvl="1"/>
            <a:r>
              <a:rPr lang="en-US" dirty="0" err="1" smtClean="0"/>
              <a:t>Internationale</a:t>
            </a:r>
            <a:r>
              <a:rPr lang="en-US" dirty="0" smtClean="0"/>
              <a:t> </a:t>
            </a:r>
            <a:r>
              <a:rPr lang="en-US" dirty="0" err="1" smtClean="0"/>
              <a:t>dimensie</a:t>
            </a:r>
            <a:r>
              <a:rPr lang="en-US" dirty="0" smtClean="0"/>
              <a:t> </a:t>
            </a:r>
            <a:r>
              <a:rPr lang="en-US" dirty="0" err="1" smtClean="0"/>
              <a:t>cruciaal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26287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</a:t>
            </a:r>
            <a:r>
              <a:rPr lang="en-US" dirty="0" err="1" smtClean="0"/>
              <a:t>noodzakelijke</a:t>
            </a:r>
            <a:r>
              <a:rPr lang="en-US" dirty="0" smtClean="0"/>
              <a:t> </a:t>
            </a:r>
            <a:r>
              <a:rPr lang="en-US" dirty="0" err="1" smtClean="0"/>
              <a:t>voorwaarden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6700" y="1570831"/>
            <a:ext cx="9067800" cy="507209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Thomson Reuters Tick History (TRTH) database:</a:t>
            </a:r>
          </a:p>
          <a:p>
            <a:pPr lvl="1"/>
            <a:r>
              <a:rPr lang="en-US" dirty="0"/>
              <a:t>Microsecond-by-microsecond </a:t>
            </a:r>
            <a:r>
              <a:rPr lang="en-US" dirty="0" err="1" smtClean="0"/>
              <a:t>transactie</a:t>
            </a:r>
            <a:r>
              <a:rPr lang="en-US" dirty="0" smtClean="0"/>
              <a:t>- en </a:t>
            </a:r>
            <a:r>
              <a:rPr lang="en-US" dirty="0" err="1" smtClean="0"/>
              <a:t>prijsdata</a:t>
            </a:r>
            <a:endParaRPr lang="en-US" dirty="0" smtClean="0"/>
          </a:p>
          <a:p>
            <a:pPr lvl="1"/>
            <a:r>
              <a:rPr lang="en-US" dirty="0" smtClean="0"/>
              <a:t>Meer </a:t>
            </a:r>
            <a:r>
              <a:rPr lang="en-US" dirty="0" err="1" smtClean="0"/>
              <a:t>dan</a:t>
            </a:r>
            <a:r>
              <a:rPr lang="en-US" dirty="0" smtClean="0"/>
              <a:t> 400 </a:t>
            </a:r>
            <a:r>
              <a:rPr lang="en-US" dirty="0" err="1" smtClean="0"/>
              <a:t>beurzen</a:t>
            </a:r>
            <a:r>
              <a:rPr lang="en-US" dirty="0" smtClean="0"/>
              <a:t> </a:t>
            </a:r>
            <a:r>
              <a:rPr lang="en-US" dirty="0" err="1" smtClean="0"/>
              <a:t>wereldwijd</a:t>
            </a:r>
            <a:r>
              <a:rPr lang="en-US" dirty="0" smtClean="0"/>
              <a:t>, </a:t>
            </a:r>
            <a:r>
              <a:rPr lang="en-US" dirty="0" err="1" smtClean="0"/>
              <a:t>sinds</a:t>
            </a:r>
            <a:r>
              <a:rPr lang="en-US" dirty="0" smtClean="0"/>
              <a:t> 1996</a:t>
            </a:r>
          </a:p>
          <a:p>
            <a:pPr lvl="1"/>
            <a:r>
              <a:rPr lang="en-US" dirty="0" smtClean="0"/>
              <a:t>Meer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/>
              <a:t>45 </a:t>
            </a:r>
            <a:r>
              <a:rPr lang="en-US" dirty="0" err="1" smtClean="0"/>
              <a:t>miljoen</a:t>
            </a:r>
            <a:r>
              <a:rPr lang="en-US" dirty="0" smtClean="0"/>
              <a:t> </a:t>
            </a:r>
            <a:r>
              <a:rPr lang="en-US" dirty="0" err="1" smtClean="0"/>
              <a:t>verschillende</a:t>
            </a:r>
            <a:r>
              <a:rPr lang="en-US" dirty="0" smtClean="0"/>
              <a:t> </a:t>
            </a:r>
            <a:r>
              <a:rPr lang="en-US" dirty="0" err="1" smtClean="0"/>
              <a:t>financiële</a:t>
            </a:r>
            <a:r>
              <a:rPr lang="en-US" dirty="0" smtClean="0"/>
              <a:t> </a:t>
            </a:r>
            <a:r>
              <a:rPr lang="en-US" dirty="0" err="1" smtClean="0"/>
              <a:t>instrumenten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2. “OneTick” </a:t>
            </a:r>
            <a:r>
              <a:rPr lang="en-US" dirty="0" err="1" smtClean="0"/>
              <a:t>professionele</a:t>
            </a:r>
            <a:r>
              <a:rPr lang="en-US" dirty="0" smtClean="0"/>
              <a:t> software</a:t>
            </a:r>
          </a:p>
          <a:p>
            <a:pPr lvl="1"/>
            <a:r>
              <a:rPr lang="en-US" dirty="0" smtClean="0"/>
              <a:t>Door </a:t>
            </a:r>
            <a:r>
              <a:rPr lang="en-US" dirty="0" err="1" smtClean="0"/>
              <a:t>o.a</a:t>
            </a:r>
            <a:r>
              <a:rPr lang="en-US" dirty="0" smtClean="0"/>
              <a:t>. hedge funds </a:t>
            </a:r>
            <a:r>
              <a:rPr lang="en-US" dirty="0" err="1" smtClean="0"/>
              <a:t>gebruikt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TRTH data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analyseren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7428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</a:t>
            </a:r>
            <a:r>
              <a:rPr lang="en-US" dirty="0" err="1" smtClean="0"/>
              <a:t>noodzakelijke</a:t>
            </a:r>
            <a:r>
              <a:rPr lang="en-US" dirty="0" smtClean="0"/>
              <a:t> </a:t>
            </a:r>
            <a:r>
              <a:rPr lang="en-US" dirty="0" err="1" smtClean="0"/>
              <a:t>voorwaarden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6700" y="1570831"/>
            <a:ext cx="9067800" cy="507209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1. Thomson Reuters Tick History (TRTH) database: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Microsecond-by-microsecond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transactie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- en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prijsdata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Meer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400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beurzen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wereldwijd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sinds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1996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Meer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45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miljoen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verschillende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financiële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instrumenten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2. “OneTick”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professionele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software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Door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o.a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. hedge funds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gebruikt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om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TRTH data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te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analyseren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smtClean="0"/>
              <a:t>3. Big Grid</a:t>
            </a:r>
          </a:p>
          <a:p>
            <a:pPr lvl="1"/>
            <a:r>
              <a:rPr lang="en-US" dirty="0" err="1" smtClean="0"/>
              <a:t>Opslag</a:t>
            </a:r>
            <a:r>
              <a:rPr lang="en-US" dirty="0" smtClean="0"/>
              <a:t> van data: </a:t>
            </a:r>
            <a:r>
              <a:rPr lang="en-US" dirty="0" err="1" smtClean="0"/>
              <a:t>vooralsnog</a:t>
            </a:r>
            <a:r>
              <a:rPr lang="en-US" dirty="0" smtClean="0"/>
              <a:t> </a:t>
            </a:r>
            <a:r>
              <a:rPr lang="en-US" dirty="0" err="1" smtClean="0"/>
              <a:t>ongeveer</a:t>
            </a:r>
            <a:r>
              <a:rPr lang="en-US" dirty="0" smtClean="0"/>
              <a:t> 200 </a:t>
            </a:r>
            <a:r>
              <a:rPr lang="en-US" dirty="0" err="1" smtClean="0"/>
              <a:t>TeraByte</a:t>
            </a:r>
            <a:r>
              <a:rPr lang="en-US" dirty="0" smtClean="0"/>
              <a:t> (TB)</a:t>
            </a:r>
          </a:p>
          <a:p>
            <a:pPr lvl="1"/>
            <a:r>
              <a:rPr lang="en-US" dirty="0" err="1" smtClean="0"/>
              <a:t>Rekencapaciteit</a:t>
            </a:r>
            <a:r>
              <a:rPr lang="en-US" dirty="0" smtClean="0"/>
              <a:t>: downloading, (re)</a:t>
            </a:r>
            <a:r>
              <a:rPr lang="en-US" dirty="0" err="1" smtClean="0"/>
              <a:t>organisatie</a:t>
            </a:r>
            <a:r>
              <a:rPr lang="en-US" dirty="0" smtClean="0"/>
              <a:t>, screening en </a:t>
            </a:r>
            <a:r>
              <a:rPr lang="en-US" dirty="0" err="1" smtClean="0"/>
              <a:t>statistische</a:t>
            </a:r>
            <a:r>
              <a:rPr lang="en-US" dirty="0" smtClean="0"/>
              <a:t> </a:t>
            </a:r>
            <a:r>
              <a:rPr lang="en-US" dirty="0" err="1" smtClean="0"/>
              <a:t>analyse</a:t>
            </a:r>
            <a:r>
              <a:rPr lang="en-US" dirty="0" smtClean="0"/>
              <a:t> van data</a:t>
            </a:r>
          </a:p>
          <a:p>
            <a:pPr lvl="1"/>
            <a:r>
              <a:rPr lang="en-US" dirty="0" smtClean="0"/>
              <a:t>“</a:t>
            </a:r>
            <a:r>
              <a:rPr lang="nl-NL" dirty="0"/>
              <a:t>Zonder de rekencapaciteiten en de opslagruimte via de e-Infrastructuur van BiG </a:t>
            </a:r>
            <a:r>
              <a:rPr lang="nl-NL" dirty="0" err="1" smtClean="0"/>
              <a:t>Grid</a:t>
            </a:r>
            <a:r>
              <a:rPr lang="nl-NL" dirty="0" smtClean="0"/>
              <a:t> is </a:t>
            </a:r>
            <a:r>
              <a:rPr lang="nl-NL" dirty="0"/>
              <a:t>dit onderzoek </a:t>
            </a:r>
            <a:r>
              <a:rPr lang="nl-NL" dirty="0" smtClean="0"/>
              <a:t>niet mogelijk.</a:t>
            </a:r>
            <a:r>
              <a:rPr lang="en-US" dirty="0" smtClean="0"/>
              <a:t>”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4894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search-A1-PPT">
  <a:themeElements>
    <a:clrScheme name="Research">
      <a:dk1>
        <a:srgbClr val="6A5546"/>
      </a:dk1>
      <a:lt1>
        <a:sysClr val="window" lastClr="FFFFFF"/>
      </a:lt1>
      <a:dk2>
        <a:srgbClr val="00275D"/>
      </a:dk2>
      <a:lt2>
        <a:srgbClr val="DDD3CB"/>
      </a:lt2>
      <a:accent1>
        <a:srgbClr val="89A92F"/>
      </a:accent1>
      <a:accent2>
        <a:srgbClr val="7F93AE"/>
      </a:accent2>
      <a:accent3>
        <a:srgbClr val="00275D"/>
      </a:accent3>
      <a:accent4>
        <a:srgbClr val="C6B4A5"/>
      </a:accent4>
      <a:accent5>
        <a:srgbClr val="6A5546"/>
      </a:accent5>
      <a:accent6>
        <a:srgbClr val="DDD3CB"/>
      </a:accent6>
      <a:hlink>
        <a:srgbClr val="00275D"/>
      </a:hlink>
      <a:folHlink>
        <a:srgbClr val="00275D"/>
      </a:folHlink>
    </a:clrScheme>
    <a:fontScheme name="RS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F821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Research-A1-PPT</Template>
  <TotalTime>2657</TotalTime>
  <Words>296</Words>
  <Application>Microsoft Office PowerPoint</Application>
  <PresentationFormat>Custom</PresentationFormat>
  <Paragraphs>49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Research-A1-PPT</vt:lpstr>
      <vt:lpstr>Liquidity Back Holes</vt:lpstr>
      <vt:lpstr>Rol van financiële markten</vt:lpstr>
      <vt:lpstr>2010 “flash crash”</vt:lpstr>
      <vt:lpstr>2008 kredietcrisis</vt:lpstr>
      <vt:lpstr>Zwarte gaten van liquiditeit</vt:lpstr>
      <vt:lpstr>Mijn onderzoek</vt:lpstr>
      <vt:lpstr>3 noodzakelijke voorwaarden</vt:lpstr>
      <vt:lpstr>3 noodzakelijke voorwaarden</vt:lpstr>
    </vt:vector>
  </TitlesOfParts>
  <Company>RSM Erasmus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Paper discussion  A.S. Kyle “Continuous auctions and insider trading”  Y. Amihud “illiquidity and stock returns: cross-section and time series effects”</dc:title>
  <dc:creator>Darya Yuferova</dc:creator>
  <cp:lastModifiedBy>14323mvd</cp:lastModifiedBy>
  <cp:revision>528</cp:revision>
  <dcterms:created xsi:type="dcterms:W3CDTF">2011-10-13T08:44:11Z</dcterms:created>
  <dcterms:modified xsi:type="dcterms:W3CDTF">2012-09-25T14:46:51Z</dcterms:modified>
</cp:coreProperties>
</file>